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3" r:id="rId3"/>
    <p:sldId id="257" r:id="rId4"/>
    <p:sldId id="258" r:id="rId5"/>
    <p:sldId id="259" r:id="rId6"/>
    <p:sldId id="260" r:id="rId7"/>
    <p:sldId id="261" r:id="rId8"/>
    <p:sldId id="266" r:id="rId9"/>
    <p:sldId id="265" r:id="rId10"/>
    <p:sldId id="262" r:id="rId11"/>
    <p:sldId id="267" r:id="rId12"/>
    <p:sldId id="268" r:id="rId13"/>
    <p:sldId id="264"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39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844A595E-925C-4C59-898A-85FA204853DE}" type="datetimeFigureOut">
              <a:rPr lang="en-US" smtClean="0"/>
              <a:pPr/>
              <a:t>10/8/2019</a:t>
            </a:fld>
            <a:endParaRPr lang="en-IN"/>
          </a:p>
        </p:txBody>
      </p:sp>
      <p:sp>
        <p:nvSpPr>
          <p:cNvPr id="17" name="Footer Placeholder 16"/>
          <p:cNvSpPr>
            <a:spLocks noGrp="1"/>
          </p:cNvSpPr>
          <p:nvPr>
            <p:ph type="ftr" sz="quarter" idx="11"/>
          </p:nvPr>
        </p:nvSpPr>
        <p:spPr>
          <a:xfrm>
            <a:off x="5410200" y="4205288"/>
            <a:ext cx="1295400" cy="457200"/>
          </a:xfrm>
        </p:spPr>
        <p:txBody>
          <a:bodyPr/>
          <a:lstStyle/>
          <a:p>
            <a:endParaRPr lang="en-IN"/>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A57911C3-D480-430B-B558-AA54F5677EC6}"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4A595E-925C-4C59-898A-85FA204853DE}" type="datetimeFigureOut">
              <a:rPr lang="en-US" smtClean="0"/>
              <a:pPr/>
              <a:t>10/8/2019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57911C3-D480-430B-B558-AA54F5677EC6}"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4A595E-925C-4C59-898A-85FA204853DE}" type="datetimeFigureOut">
              <a:rPr lang="en-US" smtClean="0"/>
              <a:pPr/>
              <a:t>10/8/2019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57911C3-D480-430B-B558-AA54F5677EC6}"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4A595E-925C-4C59-898A-85FA204853DE}" type="datetimeFigureOut">
              <a:rPr lang="en-US" smtClean="0"/>
              <a:pPr/>
              <a:t>10/8/2019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57911C3-D480-430B-B558-AA54F5677EC6}"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44A595E-925C-4C59-898A-85FA204853DE}" type="datetimeFigureOut">
              <a:rPr lang="en-US" smtClean="0"/>
              <a:pPr/>
              <a:t>10/8/2019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57911C3-D480-430B-B558-AA54F5677EC6}"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44A595E-925C-4C59-898A-85FA204853DE}" type="datetimeFigureOut">
              <a:rPr lang="en-US" smtClean="0"/>
              <a:pPr/>
              <a:t>10/8/2019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57911C3-D480-430B-B558-AA54F5677EC6}"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844A595E-925C-4C59-898A-85FA204853DE}" type="datetimeFigureOut">
              <a:rPr lang="en-US" smtClean="0"/>
              <a:pPr/>
              <a:t>10/8/2019</a:t>
            </a:fld>
            <a:endParaRPr lang="en-IN"/>
          </a:p>
        </p:txBody>
      </p:sp>
      <p:sp>
        <p:nvSpPr>
          <p:cNvPr id="27" name="Slide Number Placeholder 26"/>
          <p:cNvSpPr>
            <a:spLocks noGrp="1"/>
          </p:cNvSpPr>
          <p:nvPr>
            <p:ph type="sldNum" sz="quarter" idx="11"/>
          </p:nvPr>
        </p:nvSpPr>
        <p:spPr/>
        <p:txBody>
          <a:bodyPr rtlCol="0"/>
          <a:lstStyle/>
          <a:p>
            <a:fld id="{A57911C3-D480-430B-B558-AA54F5677EC6}" type="slidenum">
              <a:rPr lang="en-IN" smtClean="0"/>
              <a:pPr/>
              <a:t>‹#›</a:t>
            </a:fld>
            <a:endParaRPr lang="en-IN"/>
          </a:p>
        </p:txBody>
      </p:sp>
      <p:sp>
        <p:nvSpPr>
          <p:cNvPr id="28" name="Footer Placeholder 27"/>
          <p:cNvSpPr>
            <a:spLocks noGrp="1"/>
          </p:cNvSpPr>
          <p:nvPr>
            <p:ph type="ftr" sz="quarter" idx="12"/>
          </p:nvPr>
        </p:nvSpPr>
        <p:spPr/>
        <p:txBody>
          <a:bodyPr rtlCol="0"/>
          <a:lstStyle/>
          <a:p>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844A595E-925C-4C59-898A-85FA204853DE}" type="datetimeFigureOut">
              <a:rPr lang="en-US" smtClean="0"/>
              <a:pPr/>
              <a:t>10/8/2019</a:t>
            </a:fld>
            <a:endParaRPr lang="en-IN"/>
          </a:p>
        </p:txBody>
      </p:sp>
      <p:sp>
        <p:nvSpPr>
          <p:cNvPr id="4" name="Footer Placeholder 3"/>
          <p:cNvSpPr>
            <a:spLocks noGrp="1"/>
          </p:cNvSpPr>
          <p:nvPr>
            <p:ph type="ftr" sz="quarter" idx="11"/>
          </p:nvPr>
        </p:nvSpPr>
        <p:spPr>
          <a:xfrm>
            <a:off x="5257800" y="612648"/>
            <a:ext cx="1325880" cy="457200"/>
          </a:xfrm>
        </p:spPr>
        <p:txBody>
          <a:bodyPr/>
          <a:lstStyle/>
          <a:p>
            <a:endParaRPr lang="en-IN"/>
          </a:p>
        </p:txBody>
      </p:sp>
      <p:sp>
        <p:nvSpPr>
          <p:cNvPr id="5" name="Slide Number Placeholder 4"/>
          <p:cNvSpPr>
            <a:spLocks noGrp="1"/>
          </p:cNvSpPr>
          <p:nvPr>
            <p:ph type="sldNum" sz="quarter" idx="12"/>
          </p:nvPr>
        </p:nvSpPr>
        <p:spPr>
          <a:xfrm>
            <a:off x="8174736" y="2272"/>
            <a:ext cx="762000" cy="365760"/>
          </a:xfrm>
        </p:spPr>
        <p:txBody>
          <a:bodyPr/>
          <a:lstStyle/>
          <a:p>
            <a:fld id="{A57911C3-D480-430B-B558-AA54F5677EC6}"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4A595E-925C-4C59-898A-85FA204853DE}" type="datetimeFigureOut">
              <a:rPr lang="en-US" smtClean="0"/>
              <a:pPr/>
              <a:t>10/8/2019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57911C3-D480-430B-B558-AA54F5677EC6}"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44A595E-925C-4C59-898A-85FA204853DE}" type="datetimeFigureOut">
              <a:rPr lang="en-US" smtClean="0"/>
              <a:pPr/>
              <a:t>10/8/2019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57911C3-D480-430B-B558-AA54F5677EC6}"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44A595E-925C-4C59-898A-85FA204853DE}" type="datetimeFigureOut">
              <a:rPr lang="en-US" smtClean="0"/>
              <a:pPr/>
              <a:t>10/8/2019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57911C3-D480-430B-B558-AA54F5677EC6}"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44A595E-925C-4C59-898A-85FA204853DE}" type="datetimeFigureOut">
              <a:rPr lang="en-US" smtClean="0"/>
              <a:pPr/>
              <a:t>10/8/2019</a:t>
            </a:fld>
            <a:endParaRPr lang="en-IN"/>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IN"/>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57911C3-D480-430B-B558-AA54F5677EC6}"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sidbi.in/en/products" TargetMode="External"/><Relationship Id="rId3" Type="http://schemas.openxmlformats.org/officeDocument/2006/relationships/hyperlink" Target="https://udyogaadhaar.gov.in/UA/UAM_Registration.aspx" TargetMode="External"/><Relationship Id="rId7" Type="http://schemas.openxmlformats.org/officeDocument/2006/relationships/hyperlink" Target="https://www.standupmitra.in/" TargetMode="External"/><Relationship Id="rId2" Type="http://schemas.openxmlformats.org/officeDocument/2006/relationships/hyperlink" Target="https://msme.gov.in/" TargetMode="External"/><Relationship Id="rId1" Type="http://schemas.openxmlformats.org/officeDocument/2006/relationships/slideLayout" Target="../slideLayouts/slideLayout2.xml"/><Relationship Id="rId6" Type="http://schemas.openxmlformats.org/officeDocument/2006/relationships/hyperlink" Target="https://www.startupindia.gov.in/content/sih/en/about-us.html" TargetMode="External"/><Relationship Id="rId5" Type="http://schemas.openxmlformats.org/officeDocument/2006/relationships/hyperlink" Target="https://www.msmeonline.tn.gov.in/" TargetMode="External"/><Relationship Id="rId4" Type="http://schemas.openxmlformats.org/officeDocument/2006/relationships/hyperlink" Target="https://my.msme.gov.in/MyMsme/Reg/Home.aspx"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udyogaadhaar.gov.i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2143116"/>
            <a:ext cx="8458200" cy="1470025"/>
          </a:xfrm>
        </p:spPr>
        <p:txBody>
          <a:bodyPr/>
          <a:lstStyle/>
          <a:p>
            <a:r>
              <a:rPr lang="en-US" cap="all" dirty="0" smtClean="0"/>
              <a:t>Registration of MSME/SSI</a:t>
            </a:r>
            <a:endParaRPr lang="en-IN" cap="all" dirty="0"/>
          </a:p>
        </p:txBody>
      </p:sp>
      <p:sp>
        <p:nvSpPr>
          <p:cNvPr id="3" name="Subtitle 2"/>
          <p:cNvSpPr>
            <a:spLocks noGrp="1"/>
          </p:cNvSpPr>
          <p:nvPr>
            <p:ph type="subTitle" idx="1"/>
          </p:nvPr>
        </p:nvSpPr>
        <p:spPr/>
        <p:txBody>
          <a:bodyPr>
            <a:normAutofit fontScale="92500" lnSpcReduction="10000"/>
          </a:bodyPr>
          <a:lstStyle/>
          <a:p>
            <a:r>
              <a:rPr lang="en-US" dirty="0" smtClean="0"/>
              <a:t>Presentation by :</a:t>
            </a:r>
          </a:p>
          <a:p>
            <a:endParaRPr lang="en-US" dirty="0" smtClean="0"/>
          </a:p>
          <a:p>
            <a:r>
              <a:rPr lang="en-US" dirty="0" err="1" smtClean="0"/>
              <a:t>Shri.T.Sathis</a:t>
            </a:r>
            <a:r>
              <a:rPr lang="en-US" dirty="0" smtClean="0"/>
              <a:t> </a:t>
            </a:r>
            <a:r>
              <a:rPr lang="en-US" dirty="0" err="1" smtClean="0"/>
              <a:t>Sayeenath</a:t>
            </a:r>
            <a:r>
              <a:rPr lang="en-US" dirty="0" smtClean="0"/>
              <a:t>,</a:t>
            </a:r>
          </a:p>
          <a:p>
            <a:r>
              <a:rPr lang="en-US" dirty="0" smtClean="0"/>
              <a:t>Program Head,</a:t>
            </a:r>
          </a:p>
          <a:p>
            <a:r>
              <a:rPr lang="en-US" dirty="0" smtClean="0"/>
              <a:t>BE MEE Trust, </a:t>
            </a:r>
            <a:r>
              <a:rPr lang="en-US" dirty="0" err="1" smtClean="0"/>
              <a:t>Dindigul</a:t>
            </a:r>
            <a:r>
              <a:rPr lang="en-US" dirty="0" smtClean="0"/>
              <a:t>.</a:t>
            </a:r>
            <a:endParaRPr lang="en-IN" dirty="0"/>
          </a:p>
        </p:txBody>
      </p:sp>
      <p:sp>
        <p:nvSpPr>
          <p:cNvPr id="4" name="TextBox 3"/>
          <p:cNvSpPr txBox="1"/>
          <p:nvPr/>
        </p:nvSpPr>
        <p:spPr>
          <a:xfrm>
            <a:off x="4214778" y="4500570"/>
            <a:ext cx="4929222" cy="954107"/>
          </a:xfrm>
          <a:prstGeom prst="rect">
            <a:avLst/>
          </a:prstGeom>
          <a:noFill/>
        </p:spPr>
        <p:txBody>
          <a:bodyPr wrap="square" rtlCol="0">
            <a:spAutoFit/>
          </a:bodyPr>
          <a:lstStyle/>
          <a:p>
            <a:r>
              <a:rPr lang="en-US" sz="1400" b="1" dirty="0" smtClean="0">
                <a:solidFill>
                  <a:schemeClr val="accent6">
                    <a:lumMod val="50000"/>
                  </a:schemeClr>
                </a:solidFill>
              </a:rPr>
              <a:t>ENTREPRENEURS AWARENESS CAMP ( EAC)</a:t>
            </a:r>
          </a:p>
          <a:p>
            <a:endParaRPr lang="en-US" sz="1400" dirty="0" smtClean="0">
              <a:solidFill>
                <a:schemeClr val="accent6">
                  <a:lumMod val="50000"/>
                </a:schemeClr>
              </a:solidFill>
            </a:endParaRPr>
          </a:p>
          <a:p>
            <a:r>
              <a:rPr lang="en-US" sz="1400" b="1" dirty="0" smtClean="0">
                <a:solidFill>
                  <a:schemeClr val="accent6">
                    <a:lumMod val="50000"/>
                  </a:schemeClr>
                </a:solidFill>
              </a:rPr>
              <a:t>DATE : </a:t>
            </a:r>
            <a:r>
              <a:rPr lang="en-US" sz="1400" dirty="0" smtClean="0">
                <a:solidFill>
                  <a:schemeClr val="accent6">
                    <a:lumMod val="50000"/>
                  </a:schemeClr>
                </a:solidFill>
              </a:rPr>
              <a:t>10.10.2019</a:t>
            </a:r>
          </a:p>
          <a:p>
            <a:r>
              <a:rPr lang="en-US" sz="1400" b="1" dirty="0" smtClean="0">
                <a:solidFill>
                  <a:schemeClr val="accent6">
                    <a:lumMod val="50000"/>
                  </a:schemeClr>
                </a:solidFill>
              </a:rPr>
              <a:t>VENUE : </a:t>
            </a:r>
            <a:r>
              <a:rPr lang="en-US" sz="1400" dirty="0" smtClean="0">
                <a:solidFill>
                  <a:schemeClr val="accent6">
                    <a:lumMod val="50000"/>
                  </a:schemeClr>
                </a:solidFill>
              </a:rPr>
              <a:t>SNMV INSTITUTE OF MANAGEMENT</a:t>
            </a:r>
            <a:endParaRPr lang="en-IN" sz="1400" dirty="0">
              <a:solidFill>
                <a:schemeClr val="accent6">
                  <a:lumMod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AVAIL SUPPORT FOR MSME/SSI UNITS</a:t>
            </a:r>
            <a:endParaRPr lang="en-IN" dirty="0"/>
          </a:p>
        </p:txBody>
      </p:sp>
      <p:sp>
        <p:nvSpPr>
          <p:cNvPr id="3" name="Content Placeholder 2"/>
          <p:cNvSpPr>
            <a:spLocks noGrp="1"/>
          </p:cNvSpPr>
          <p:nvPr>
            <p:ph idx="1"/>
          </p:nvPr>
        </p:nvSpPr>
        <p:spPr/>
        <p:txBody>
          <a:bodyPr>
            <a:normAutofit fontScale="47500" lnSpcReduction="20000"/>
          </a:bodyPr>
          <a:lstStyle/>
          <a:p>
            <a:r>
              <a:rPr lang="en-IN" sz="3700" dirty="0"/>
              <a:t>Financial assistance is available from institutions such as Nationalised Banks, Small Industries Development Bank of India, Regional Rural Banks, National Small Industries Corporation, State Financial Corporations etc. depending upon the project requirement and promoters background. Financial assistance has two components. Loan for fixed capital is used to acquire Plant and Machinery, land and building. Working capital loan is used to meet day to day operational cost of the production. State Financial Corporation and National Small Industries Corporation generally provide working capital. </a:t>
            </a:r>
            <a:endParaRPr lang="en-IN" sz="3700" dirty="0" smtClean="0"/>
          </a:p>
          <a:p>
            <a:r>
              <a:rPr lang="en-IN" sz="3700" dirty="0"/>
              <a:t>Any of the financial institutions can be approached to get funds keeping in view their specific schemes. Evaluate and compare the terms and conditions, including rate of interest and repayment period of loan offered by the different financial institutions. Select the financial institution, which offers funds at minimum interest rate as per your repayment plan to suit your project. Choose the Institution which is in close proximity to the project site if other terms and conditions are similar</a:t>
            </a:r>
            <a:r>
              <a:rPr lang="en-IN" sz="3700" dirty="0" smtClean="0"/>
              <a:t>.</a:t>
            </a:r>
          </a:p>
          <a:p>
            <a:endParaRPr lang="en-IN" sz="49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AVAIL SUPPORT FOR MSME/SSI UNITS</a:t>
            </a:r>
            <a:endParaRPr lang="en-IN" dirty="0"/>
          </a:p>
        </p:txBody>
      </p:sp>
      <p:sp>
        <p:nvSpPr>
          <p:cNvPr id="3" name="Content Placeholder 2"/>
          <p:cNvSpPr>
            <a:spLocks noGrp="1"/>
          </p:cNvSpPr>
          <p:nvPr>
            <p:ph idx="1"/>
          </p:nvPr>
        </p:nvSpPr>
        <p:spPr/>
        <p:txBody>
          <a:bodyPr>
            <a:normAutofit fontScale="70000" lnSpcReduction="20000"/>
          </a:bodyPr>
          <a:lstStyle/>
          <a:p>
            <a:r>
              <a:rPr lang="en-IN" dirty="0" smtClean="0"/>
              <a:t>An entrepreneur should approach the concerned financial institution viz. State Financial Corporation, NSIC, Bank branches etc. Application in prescribed </a:t>
            </a:r>
            <a:r>
              <a:rPr lang="en-IN" dirty="0" err="1" smtClean="0"/>
              <a:t>proformae</a:t>
            </a:r>
            <a:r>
              <a:rPr lang="en-IN" dirty="0" smtClean="0"/>
              <a:t> has to be submitted along with project report including proof of ownership/availability of land/building, proof of residence, collateral securities (wherever applicable) etc. The loan is given by the institution if the application meets the norms.</a:t>
            </a:r>
          </a:p>
          <a:p>
            <a:r>
              <a:rPr lang="en-US" dirty="0" smtClean="0"/>
              <a:t>The project report is the most essential component and would contain </a:t>
            </a:r>
            <a:r>
              <a:rPr lang="en-IN" dirty="0" smtClean="0"/>
              <a:t>Land &amp; building required, Manufacturing Capacity per annum, Manufacturing Process, Machinery &amp; equipment along with their prices and specifications, Requirements of raw materials, P </a:t>
            </a:r>
            <a:r>
              <a:rPr lang="en-IN" dirty="0" err="1" smtClean="0"/>
              <a:t>ower</a:t>
            </a:r>
            <a:r>
              <a:rPr lang="en-IN" dirty="0" smtClean="0"/>
              <a:t> &amp; Water required, manpower needs, </a:t>
            </a:r>
            <a:r>
              <a:rPr lang="en-IN" dirty="0" err="1" smtClean="0"/>
              <a:t>Marketing,Cost</a:t>
            </a:r>
            <a:r>
              <a:rPr lang="en-IN" dirty="0" smtClean="0"/>
              <a:t> of the project and production. Financial analyses &amp; economic viability of the project.</a:t>
            </a:r>
          </a:p>
          <a:p>
            <a:r>
              <a:rPr lang="en-US" dirty="0" smtClean="0"/>
              <a:t>A successful project will have good  and demonstrate </a:t>
            </a:r>
            <a:r>
              <a:rPr lang="en-IN" dirty="0" smtClean="0"/>
              <a:t>Technical </a:t>
            </a:r>
            <a:r>
              <a:rPr lang="en-IN" dirty="0"/>
              <a:t>/Economic </a:t>
            </a:r>
            <a:r>
              <a:rPr lang="en-IN" dirty="0" smtClean="0"/>
              <a:t>viability Promoters contribution, Capacity </a:t>
            </a:r>
            <a:r>
              <a:rPr lang="en-IN" dirty="0"/>
              <a:t>to repay </a:t>
            </a:r>
            <a:r>
              <a:rPr lang="en-IN" dirty="0" err="1" smtClean="0"/>
              <a:t>loan,Collateral</a:t>
            </a:r>
            <a:r>
              <a:rPr lang="en-IN" dirty="0" smtClean="0"/>
              <a:t> </a:t>
            </a:r>
            <a:r>
              <a:rPr lang="en-IN" dirty="0"/>
              <a:t>securities/guarantee</a:t>
            </a:r>
          </a:p>
          <a:p>
            <a:endParaRPr lang="en-IN" dirty="0" smtClean="0"/>
          </a:p>
          <a:p>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 SCHEMES FOR MSMEs</a:t>
            </a:r>
            <a:endParaRPr lang="en-IN" dirty="0"/>
          </a:p>
        </p:txBody>
      </p:sp>
      <p:sp>
        <p:nvSpPr>
          <p:cNvPr id="3" name="Content Placeholder 2"/>
          <p:cNvSpPr>
            <a:spLocks noGrp="1"/>
          </p:cNvSpPr>
          <p:nvPr>
            <p:ph idx="1"/>
          </p:nvPr>
        </p:nvSpPr>
        <p:spPr/>
        <p:txBody>
          <a:bodyPr>
            <a:normAutofit fontScale="92500" lnSpcReduction="10000"/>
          </a:bodyPr>
          <a:lstStyle/>
          <a:p>
            <a:r>
              <a:rPr lang="en-IN" b="1" dirty="0" smtClean="0"/>
              <a:t>Credit </a:t>
            </a:r>
            <a:r>
              <a:rPr lang="en-IN" b="1" dirty="0"/>
              <a:t>Linked Capital Subsidy Scheme (CLCSS)</a:t>
            </a:r>
          </a:p>
          <a:p>
            <a:r>
              <a:rPr lang="en-IN" b="1" dirty="0"/>
              <a:t>Prime Minister's Employment Generation Programme (PMEGP)</a:t>
            </a:r>
          </a:p>
          <a:p>
            <a:r>
              <a:rPr lang="en-IN" b="1" dirty="0" smtClean="0"/>
              <a:t>Credit Guarantee Scheme for Micro and Small Enterprises (CGTMSE)</a:t>
            </a:r>
          </a:p>
          <a:p>
            <a:r>
              <a:rPr lang="en-US" b="1" dirty="0" smtClean="0"/>
              <a:t>NEEDS</a:t>
            </a:r>
          </a:p>
          <a:p>
            <a:r>
              <a:rPr lang="en-US" b="1" dirty="0" smtClean="0"/>
              <a:t>STAND UP MITRA</a:t>
            </a:r>
            <a:endParaRPr lang="en-IN" b="1" dirty="0" smtClean="0"/>
          </a:p>
          <a:p>
            <a:pPr>
              <a:buNone/>
            </a:pPr>
            <a:r>
              <a:rPr lang="en-IN" b="0" dirty="0" smtClean="0"/>
              <a:t/>
            </a:r>
            <a:br>
              <a:rPr lang="en-IN" b="0" dirty="0" smtClean="0"/>
            </a:br>
            <a:r>
              <a:rPr lang="en-IN" b="0" dirty="0" smtClean="0"/>
              <a:t/>
            </a:r>
            <a:br>
              <a:rPr lang="en-IN" b="0" dirty="0" smtClean="0"/>
            </a:br>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all" dirty="0" smtClean="0"/>
              <a:t>Websites for Reference </a:t>
            </a:r>
            <a:endParaRPr lang="en-IN" cap="all" dirty="0"/>
          </a:p>
        </p:txBody>
      </p:sp>
      <p:sp>
        <p:nvSpPr>
          <p:cNvPr id="3" name="Content Placeholder 2"/>
          <p:cNvSpPr>
            <a:spLocks noGrp="1"/>
          </p:cNvSpPr>
          <p:nvPr>
            <p:ph idx="1"/>
          </p:nvPr>
        </p:nvSpPr>
        <p:spPr/>
        <p:txBody>
          <a:bodyPr>
            <a:normAutofit fontScale="92500"/>
          </a:bodyPr>
          <a:lstStyle/>
          <a:p>
            <a:r>
              <a:rPr lang="en-IN" dirty="0" smtClean="0">
                <a:hlinkClick r:id="rId2"/>
              </a:rPr>
              <a:t>https://msme.gov.in/</a:t>
            </a:r>
            <a:endParaRPr lang="en-IN" dirty="0" smtClean="0"/>
          </a:p>
          <a:p>
            <a:r>
              <a:rPr lang="en-IN" dirty="0" smtClean="0">
                <a:hlinkClick r:id="rId3"/>
              </a:rPr>
              <a:t>https://udyogaadhaar.gov.in/UA/UAM_Registration.aspx</a:t>
            </a:r>
            <a:endParaRPr lang="en-IN" dirty="0" smtClean="0"/>
          </a:p>
          <a:p>
            <a:r>
              <a:rPr lang="en-IN" dirty="0" smtClean="0">
                <a:hlinkClick r:id="rId4"/>
              </a:rPr>
              <a:t>https://my.msme.gov.in/MyMsme/Reg/Home.aspx</a:t>
            </a:r>
            <a:r>
              <a:rPr lang="en-IN" dirty="0" smtClean="0"/>
              <a:t>  - A portal with complete guidance to all schemes</a:t>
            </a:r>
          </a:p>
          <a:p>
            <a:r>
              <a:rPr lang="en-IN" dirty="0" smtClean="0">
                <a:hlinkClick r:id="rId5"/>
              </a:rPr>
              <a:t>https://www.msmeonline.tn.gov.in</a:t>
            </a:r>
            <a:endParaRPr lang="en-IN" dirty="0" smtClean="0"/>
          </a:p>
          <a:p>
            <a:r>
              <a:rPr lang="en-IN" dirty="0" smtClean="0">
                <a:hlinkClick r:id="rId6"/>
              </a:rPr>
              <a:t>https://www.startupindia.gov.in/content/sih/en/about-us.html</a:t>
            </a:r>
            <a:endParaRPr lang="en-IN" dirty="0" smtClean="0"/>
          </a:p>
          <a:p>
            <a:r>
              <a:rPr lang="en-IN" dirty="0" smtClean="0">
                <a:hlinkClick r:id="rId7"/>
              </a:rPr>
              <a:t>https://www.standupmitra.in</a:t>
            </a:r>
            <a:endParaRPr lang="en-IN" dirty="0" smtClean="0"/>
          </a:p>
          <a:p>
            <a:r>
              <a:rPr lang="en-IN" dirty="0" smtClean="0">
                <a:hlinkClick r:id="rId8"/>
              </a:rPr>
              <a:t>https://sidbi.in/en/products</a:t>
            </a:r>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IN" dirty="0"/>
          </a:p>
        </p:txBody>
      </p:sp>
      <p:pic>
        <p:nvPicPr>
          <p:cNvPr id="4" name="Content Placeholder 3" descr="185002046-56b0974c3df78cf772cfe3c5.jpg"/>
          <p:cNvPicPr>
            <a:picLocks noGrp="1" noChangeAspect="1"/>
          </p:cNvPicPr>
          <p:nvPr>
            <p:ph idx="1"/>
          </p:nvPr>
        </p:nvPicPr>
        <p:blipFill>
          <a:blip r:embed="rId2"/>
          <a:stretch>
            <a:fillRect/>
          </a:stretch>
        </p:blipFill>
        <p:spPr>
          <a:xfrm>
            <a:off x="357158" y="1071546"/>
            <a:ext cx="8501122" cy="5430854"/>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MSME</a:t>
            </a:r>
            <a:endParaRPr lang="en-IN" dirty="0"/>
          </a:p>
        </p:txBody>
      </p:sp>
      <p:sp>
        <p:nvSpPr>
          <p:cNvPr id="3" name="Content Placeholder 2"/>
          <p:cNvSpPr>
            <a:spLocks noGrp="1"/>
          </p:cNvSpPr>
          <p:nvPr>
            <p:ph idx="1"/>
          </p:nvPr>
        </p:nvSpPr>
        <p:spPr/>
        <p:txBody>
          <a:bodyPr>
            <a:normAutofit lnSpcReduction="10000"/>
          </a:bodyPr>
          <a:lstStyle/>
          <a:p>
            <a:r>
              <a:rPr lang="en-IN" sz="1600" dirty="0" smtClean="0"/>
              <a:t>The </a:t>
            </a:r>
            <a:r>
              <a:rPr lang="en-IN" sz="1600" dirty="0"/>
              <a:t>Government of India set up the Small Industries </a:t>
            </a:r>
            <a:r>
              <a:rPr lang="en-IN" sz="1600" dirty="0" smtClean="0"/>
              <a:t>Development Organization </a:t>
            </a:r>
            <a:r>
              <a:rPr lang="en-IN" sz="1600" dirty="0"/>
              <a:t>(SIDO) [now Office of the Development </a:t>
            </a:r>
            <a:r>
              <a:rPr lang="en-IN" sz="1600" dirty="0" smtClean="0"/>
              <a:t>Commissioner(Micro</a:t>
            </a:r>
            <a:r>
              <a:rPr lang="en-IN" sz="1600" dirty="0"/>
              <a:t>, Small &amp; Medium Enterprises)] in 1954, a public </a:t>
            </a:r>
            <a:r>
              <a:rPr lang="en-IN" sz="1600" dirty="0" smtClean="0"/>
              <a:t>sector enterprise </a:t>
            </a:r>
            <a:r>
              <a:rPr lang="en-IN" sz="1600" dirty="0"/>
              <a:t>called the National Small Industries Corporation </a:t>
            </a:r>
            <a:r>
              <a:rPr lang="en-IN" sz="1600" dirty="0" smtClean="0"/>
              <a:t>Limited (</a:t>
            </a:r>
            <a:r>
              <a:rPr lang="en-IN" sz="1600" dirty="0"/>
              <a:t>NSIC) in 1955, and enacted the </a:t>
            </a:r>
            <a:r>
              <a:rPr lang="en-IN" sz="1600" dirty="0" err="1"/>
              <a:t>Khadi</a:t>
            </a:r>
            <a:r>
              <a:rPr lang="en-IN" sz="1600" dirty="0"/>
              <a:t> and Village </a:t>
            </a:r>
            <a:r>
              <a:rPr lang="en-IN" sz="1600" dirty="0" smtClean="0"/>
              <a:t>Industries Commission </a:t>
            </a:r>
            <a:r>
              <a:rPr lang="en-IN" sz="1600" dirty="0"/>
              <a:t>Act in 1956. Establishment of </a:t>
            </a:r>
            <a:r>
              <a:rPr lang="en-IN" sz="1600" dirty="0" err="1"/>
              <a:t>Khadi</a:t>
            </a:r>
            <a:r>
              <a:rPr lang="en-IN" sz="1600" dirty="0"/>
              <a:t> and Village </a:t>
            </a:r>
            <a:r>
              <a:rPr lang="en-IN" sz="1600" dirty="0" smtClean="0"/>
              <a:t>Industries Commission </a:t>
            </a:r>
            <a:r>
              <a:rPr lang="en-IN" sz="1600" dirty="0"/>
              <a:t>(KVIC), Coir Board and Micro, Small &amp; Medium </a:t>
            </a:r>
            <a:r>
              <a:rPr lang="en-IN" sz="1600" dirty="0" smtClean="0"/>
              <a:t>Enterprises-Development </a:t>
            </a:r>
            <a:r>
              <a:rPr lang="en-IN" sz="1600" dirty="0"/>
              <a:t>Institutes [formerly known as Small Industries </a:t>
            </a:r>
            <a:r>
              <a:rPr lang="en-IN" sz="1600" dirty="0" smtClean="0"/>
              <a:t>Service Institutes </a:t>
            </a:r>
            <a:r>
              <a:rPr lang="en-IN" sz="1600" dirty="0"/>
              <a:t>(SISIs</a:t>
            </a:r>
            <a:r>
              <a:rPr lang="en-IN" sz="1600" dirty="0" smtClean="0"/>
              <a:t>)]</a:t>
            </a:r>
          </a:p>
          <a:p>
            <a:r>
              <a:rPr lang="en-IN" sz="1600" dirty="0" smtClean="0"/>
              <a:t>MSMEs covers credit, marketing, </a:t>
            </a:r>
            <a:r>
              <a:rPr lang="en-IN" sz="1600" dirty="0"/>
              <a:t>technology, skill </a:t>
            </a:r>
            <a:r>
              <a:rPr lang="en-IN" sz="1600" dirty="0" smtClean="0"/>
              <a:t>development, infrastructure development</a:t>
            </a:r>
            <a:r>
              <a:rPr lang="en-IN" sz="1600" dirty="0"/>
              <a:t>, fiscal matters and legal/regulatory </a:t>
            </a:r>
            <a:r>
              <a:rPr lang="en-IN" sz="1600" dirty="0" smtClean="0"/>
              <a:t>framework</a:t>
            </a:r>
          </a:p>
          <a:p>
            <a:r>
              <a:rPr lang="en-IN" sz="1600" dirty="0" smtClean="0"/>
              <a:t>The MSME programmes </a:t>
            </a:r>
            <a:r>
              <a:rPr lang="en-IN" sz="1600" dirty="0"/>
              <a:t>are implemented through various organisations </a:t>
            </a:r>
            <a:r>
              <a:rPr lang="en-IN" sz="1600" dirty="0" smtClean="0"/>
              <a:t>under the </a:t>
            </a:r>
            <a:r>
              <a:rPr lang="en-IN" sz="1600" dirty="0"/>
              <a:t>Ministry, commercial banks, Small Industries Development </a:t>
            </a:r>
            <a:r>
              <a:rPr lang="en-IN" sz="1600" dirty="0" smtClean="0"/>
              <a:t>Bank of </a:t>
            </a:r>
            <a:r>
              <a:rPr lang="en-IN" sz="1600" dirty="0"/>
              <a:t>India (SIDBI) and the State/UT Government</a:t>
            </a:r>
            <a:r>
              <a:rPr lang="en-IN" sz="1600" dirty="0" smtClean="0"/>
              <a:t>.</a:t>
            </a:r>
          </a:p>
          <a:p>
            <a:r>
              <a:rPr lang="en-US" sz="1600" dirty="0" smtClean="0"/>
              <a:t>There are about 4.5 </a:t>
            </a:r>
            <a:r>
              <a:rPr lang="en-US" sz="1600" dirty="0" err="1" smtClean="0"/>
              <a:t>Lakh</a:t>
            </a:r>
            <a:r>
              <a:rPr lang="en-US" sz="1600" dirty="0" smtClean="0"/>
              <a:t> units registered with MSME in </a:t>
            </a:r>
            <a:r>
              <a:rPr lang="en-US" sz="1600" dirty="0" err="1" smtClean="0"/>
              <a:t>Tamilnadu</a:t>
            </a:r>
            <a:r>
              <a:rPr lang="en-US" sz="1600" dirty="0" smtClean="0"/>
              <a:t>.</a:t>
            </a:r>
          </a:p>
          <a:p>
            <a:r>
              <a:rPr lang="en-US" sz="1600" dirty="0" smtClean="0"/>
              <a:t>Apparel , Dressing, Textiles, Wholesale/Commission Trade, Goods retail trade,  Repair &amp; Maintenance , Food products, Computers &amp; allied activities, Fabricated Metal Products, Machinery and Equipments, Repair &amp; Maintenance of Automobiles are high order of  activities among the registered enterprises.</a:t>
            </a:r>
            <a:endParaRPr lang="en-IN"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IN" sz="2800" b="1" cap="all" dirty="0"/>
              <a:t>Salient Features of Micro, Small </a:t>
            </a:r>
            <a:r>
              <a:rPr lang="en-IN" sz="2800" b="1" cap="all" dirty="0" smtClean="0"/>
              <a:t>&amp; Medium </a:t>
            </a:r>
            <a:r>
              <a:rPr lang="en-IN" sz="2800" b="1" cap="all" dirty="0"/>
              <a:t>Enterprises </a:t>
            </a:r>
            <a:r>
              <a:rPr lang="en-IN" sz="2800" b="1" cap="all" dirty="0" smtClean="0"/>
              <a:t>Development (</a:t>
            </a:r>
            <a:r>
              <a:rPr lang="en-IN" sz="2800" b="1" cap="all" dirty="0"/>
              <a:t>MSMED) Act, 2006</a:t>
            </a:r>
          </a:p>
        </p:txBody>
      </p:sp>
      <p:sp>
        <p:nvSpPr>
          <p:cNvPr id="3" name="Content Placeholder 2"/>
          <p:cNvSpPr>
            <a:spLocks noGrp="1"/>
          </p:cNvSpPr>
          <p:nvPr>
            <p:ph idx="1"/>
          </p:nvPr>
        </p:nvSpPr>
        <p:spPr/>
        <p:txBody>
          <a:bodyPr>
            <a:normAutofit fontScale="47500" lnSpcReduction="20000"/>
          </a:bodyPr>
          <a:lstStyle/>
          <a:p>
            <a:pPr>
              <a:buNone/>
            </a:pPr>
            <a:r>
              <a:rPr lang="en-IN" sz="4200" b="1" dirty="0">
                <a:solidFill>
                  <a:schemeClr val="accent1">
                    <a:lumMod val="75000"/>
                  </a:schemeClr>
                </a:solidFill>
              </a:rPr>
              <a:t>Classification of Enterprises</a:t>
            </a:r>
          </a:p>
          <a:p>
            <a:pPr>
              <a:buNone/>
            </a:pPr>
            <a:r>
              <a:rPr lang="en-IN" dirty="0"/>
              <a:t>The earlier concept of ‘Industries’ has been changed to ‘Enterprises</a:t>
            </a:r>
            <a:r>
              <a:rPr lang="en-IN" dirty="0" smtClean="0"/>
              <a:t>’.   Enterprises </a:t>
            </a:r>
            <a:r>
              <a:rPr lang="en-IN" dirty="0"/>
              <a:t>have been classified broadly into:</a:t>
            </a:r>
          </a:p>
          <a:p>
            <a:pPr>
              <a:buNone/>
            </a:pPr>
            <a:r>
              <a:rPr lang="en-IN" dirty="0"/>
              <a:t>(</a:t>
            </a:r>
            <a:r>
              <a:rPr lang="en-IN" dirty="0" err="1"/>
              <a:t>i</a:t>
            </a:r>
            <a:r>
              <a:rPr lang="en-IN" sz="3500" dirty="0"/>
              <a:t>) Enterprises engaged in the manufacture/production of </a:t>
            </a:r>
            <a:r>
              <a:rPr lang="en-IN" sz="3500" dirty="0" smtClean="0"/>
              <a:t>goods pertaining </a:t>
            </a:r>
            <a:r>
              <a:rPr lang="en-IN" sz="3500" dirty="0"/>
              <a:t>to any industry; and</a:t>
            </a:r>
          </a:p>
          <a:p>
            <a:pPr>
              <a:buNone/>
            </a:pPr>
            <a:r>
              <a:rPr lang="en-IN" sz="3500" dirty="0"/>
              <a:t>(ii) Enterprises engaged in providing/rendering of services.</a:t>
            </a:r>
          </a:p>
          <a:p>
            <a:pPr>
              <a:buNone/>
            </a:pPr>
            <a:r>
              <a:rPr lang="en-IN" sz="4500" b="1" dirty="0" smtClean="0">
                <a:solidFill>
                  <a:schemeClr val="accent1">
                    <a:lumMod val="75000"/>
                  </a:schemeClr>
                </a:solidFill>
              </a:rPr>
              <a:t>Manufacturing </a:t>
            </a:r>
            <a:r>
              <a:rPr lang="en-IN" sz="4500" b="1" dirty="0">
                <a:solidFill>
                  <a:schemeClr val="accent1">
                    <a:lumMod val="75000"/>
                  </a:schemeClr>
                </a:solidFill>
              </a:rPr>
              <a:t>Enterprises </a:t>
            </a:r>
            <a:r>
              <a:rPr lang="en-IN" sz="3500" dirty="0"/>
              <a:t>have been defined in terms </a:t>
            </a:r>
            <a:r>
              <a:rPr lang="en-IN" sz="3500" dirty="0" smtClean="0"/>
              <a:t>of investment </a:t>
            </a:r>
            <a:r>
              <a:rPr lang="en-IN" sz="3500" dirty="0"/>
              <a:t>in plant and machinery (excluding land &amp; buildings)</a:t>
            </a:r>
          </a:p>
          <a:p>
            <a:pPr>
              <a:buNone/>
            </a:pPr>
            <a:r>
              <a:rPr lang="en-IN" sz="3500" dirty="0"/>
              <a:t>and further classified into:</a:t>
            </a:r>
          </a:p>
          <a:p>
            <a:pPr lvl="1">
              <a:buNone/>
            </a:pPr>
            <a:r>
              <a:rPr lang="en-IN" sz="3300" dirty="0"/>
              <a:t>- </a:t>
            </a:r>
            <a:r>
              <a:rPr lang="en-IN" sz="3300" b="1" dirty="0"/>
              <a:t>Micro Enterprises – </a:t>
            </a:r>
            <a:r>
              <a:rPr lang="en-IN" sz="3300" dirty="0"/>
              <a:t>investment up to Rs. 25 </a:t>
            </a:r>
            <a:r>
              <a:rPr lang="en-IN" sz="3300" dirty="0" err="1"/>
              <a:t>lakh</a:t>
            </a:r>
            <a:r>
              <a:rPr lang="en-IN" sz="3300" dirty="0"/>
              <a:t>.</a:t>
            </a:r>
          </a:p>
          <a:p>
            <a:pPr lvl="1">
              <a:buNone/>
            </a:pPr>
            <a:r>
              <a:rPr lang="en-IN" sz="3300" dirty="0"/>
              <a:t>- </a:t>
            </a:r>
            <a:r>
              <a:rPr lang="en-IN" sz="3300" b="1" dirty="0"/>
              <a:t>Small Enterprises – </a:t>
            </a:r>
            <a:r>
              <a:rPr lang="en-IN" sz="3300" dirty="0"/>
              <a:t>investment above Rs. 25 </a:t>
            </a:r>
            <a:r>
              <a:rPr lang="en-IN" sz="3300" dirty="0" err="1"/>
              <a:t>lakh</a:t>
            </a:r>
            <a:r>
              <a:rPr lang="en-IN" sz="3300" dirty="0"/>
              <a:t> and </a:t>
            </a:r>
            <a:r>
              <a:rPr lang="en-IN" sz="3300" dirty="0" smtClean="0"/>
              <a:t>up to </a:t>
            </a:r>
            <a:r>
              <a:rPr lang="en-IN" sz="3300" dirty="0"/>
              <a:t>Rs. 5 </a:t>
            </a:r>
            <a:r>
              <a:rPr lang="en-IN" sz="3300" dirty="0" err="1"/>
              <a:t>crore</a:t>
            </a:r>
            <a:endParaRPr lang="en-IN" sz="3300" dirty="0"/>
          </a:p>
          <a:p>
            <a:pPr lvl="1">
              <a:buNone/>
            </a:pPr>
            <a:r>
              <a:rPr lang="en-IN" sz="3300" dirty="0"/>
              <a:t>- </a:t>
            </a:r>
            <a:r>
              <a:rPr lang="en-IN" sz="3300" b="1" dirty="0"/>
              <a:t>Medium Enterprises – </a:t>
            </a:r>
            <a:r>
              <a:rPr lang="en-IN" sz="3300" dirty="0"/>
              <a:t>investment above Rs. 5 </a:t>
            </a:r>
            <a:r>
              <a:rPr lang="en-IN" sz="3300" dirty="0" err="1"/>
              <a:t>crore</a:t>
            </a:r>
            <a:r>
              <a:rPr lang="en-IN" sz="3300" dirty="0"/>
              <a:t> </a:t>
            </a:r>
            <a:r>
              <a:rPr lang="en-IN" sz="3300" dirty="0" smtClean="0"/>
              <a:t>and up </a:t>
            </a:r>
            <a:r>
              <a:rPr lang="en-IN" sz="3300" dirty="0"/>
              <a:t>to Rs. 10 </a:t>
            </a:r>
            <a:r>
              <a:rPr lang="en-IN" sz="3300" dirty="0" err="1"/>
              <a:t>crore</a:t>
            </a:r>
            <a:r>
              <a:rPr lang="en-IN" sz="3300" dirty="0"/>
              <a:t>.</a:t>
            </a:r>
          </a:p>
          <a:p>
            <a:pPr>
              <a:buNone/>
            </a:pPr>
            <a:r>
              <a:rPr lang="en-IN" sz="3500" b="1" dirty="0" smtClean="0"/>
              <a:t> </a:t>
            </a:r>
            <a:r>
              <a:rPr lang="en-IN" sz="4500" b="1" dirty="0">
                <a:solidFill>
                  <a:schemeClr val="accent1">
                    <a:lumMod val="75000"/>
                  </a:schemeClr>
                </a:solidFill>
              </a:rPr>
              <a:t>Service Enterprises </a:t>
            </a:r>
            <a:r>
              <a:rPr lang="en-IN" sz="3500" dirty="0"/>
              <a:t>have been defined in terms of </a:t>
            </a:r>
            <a:r>
              <a:rPr lang="en-IN" sz="3500" dirty="0" smtClean="0"/>
              <a:t>their investment </a:t>
            </a:r>
            <a:r>
              <a:rPr lang="en-IN" sz="3500" dirty="0"/>
              <a:t>in equipment (excluding land &amp; buildings) and </a:t>
            </a:r>
            <a:r>
              <a:rPr lang="en-IN" sz="3500" dirty="0" smtClean="0"/>
              <a:t>further classified </a:t>
            </a:r>
            <a:r>
              <a:rPr lang="en-IN" sz="3500" dirty="0"/>
              <a:t>into:</a:t>
            </a:r>
          </a:p>
          <a:p>
            <a:pPr lvl="1">
              <a:buNone/>
            </a:pPr>
            <a:r>
              <a:rPr lang="en-IN" sz="3300" dirty="0"/>
              <a:t>- </a:t>
            </a:r>
            <a:r>
              <a:rPr lang="en-IN" sz="3300" b="1" dirty="0"/>
              <a:t>Micro Enterprises – </a:t>
            </a:r>
            <a:r>
              <a:rPr lang="en-IN" sz="3300" dirty="0"/>
              <a:t>investment up to Rs. 10 </a:t>
            </a:r>
            <a:r>
              <a:rPr lang="en-IN" sz="3300" dirty="0" err="1"/>
              <a:t>lakh</a:t>
            </a:r>
            <a:r>
              <a:rPr lang="en-IN" sz="3300" dirty="0"/>
              <a:t>.</a:t>
            </a:r>
          </a:p>
          <a:p>
            <a:pPr lvl="1">
              <a:buNone/>
            </a:pPr>
            <a:r>
              <a:rPr lang="en-IN" sz="3300" dirty="0"/>
              <a:t>- </a:t>
            </a:r>
            <a:r>
              <a:rPr lang="en-IN" sz="3300" b="1" dirty="0"/>
              <a:t>Small Enterprises – </a:t>
            </a:r>
            <a:r>
              <a:rPr lang="en-IN" sz="3300" dirty="0"/>
              <a:t>investment above Rs. 10 </a:t>
            </a:r>
            <a:r>
              <a:rPr lang="en-IN" sz="3300" dirty="0" err="1"/>
              <a:t>lakh</a:t>
            </a:r>
            <a:r>
              <a:rPr lang="en-IN" sz="3300" dirty="0"/>
              <a:t> and </a:t>
            </a:r>
            <a:r>
              <a:rPr lang="en-IN" sz="3300" dirty="0" smtClean="0"/>
              <a:t>up to </a:t>
            </a:r>
            <a:r>
              <a:rPr lang="en-IN" sz="3300" dirty="0"/>
              <a:t>Rs. 2 </a:t>
            </a:r>
            <a:r>
              <a:rPr lang="en-IN" sz="3300" dirty="0" err="1"/>
              <a:t>crore</a:t>
            </a:r>
            <a:r>
              <a:rPr lang="en-IN" sz="3300" dirty="0" smtClean="0"/>
              <a:t>.</a:t>
            </a:r>
          </a:p>
          <a:p>
            <a:pPr lvl="1">
              <a:buNone/>
            </a:pPr>
            <a:r>
              <a:rPr lang="en-IN" sz="3300" dirty="0" smtClean="0"/>
              <a:t>-</a:t>
            </a:r>
            <a:r>
              <a:rPr lang="en-IN" sz="3300" b="1" dirty="0" smtClean="0"/>
              <a:t>Medium </a:t>
            </a:r>
            <a:r>
              <a:rPr lang="en-IN" sz="3300" b="1" dirty="0"/>
              <a:t>Enterprises – </a:t>
            </a:r>
            <a:r>
              <a:rPr lang="en-IN" sz="3300" dirty="0"/>
              <a:t>investment above Rs. 2 </a:t>
            </a:r>
            <a:r>
              <a:rPr lang="en-IN" sz="3300" dirty="0" err="1"/>
              <a:t>crore</a:t>
            </a:r>
            <a:r>
              <a:rPr lang="en-IN" sz="3300" dirty="0"/>
              <a:t> </a:t>
            </a:r>
            <a:r>
              <a:rPr lang="en-IN" sz="3300" dirty="0" smtClean="0"/>
              <a:t>and up </a:t>
            </a:r>
            <a:r>
              <a:rPr lang="en-IN" sz="3300" dirty="0"/>
              <a:t>to Rs. 5 </a:t>
            </a:r>
            <a:r>
              <a:rPr lang="en-IN" sz="3300" dirty="0" err="1"/>
              <a:t>crore</a:t>
            </a:r>
            <a:r>
              <a:rPr lang="en-IN" sz="33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all" dirty="0" smtClean="0"/>
              <a:t>MSME/SSI Registration</a:t>
            </a:r>
            <a:endParaRPr lang="en-IN" cap="all" dirty="0"/>
          </a:p>
        </p:txBody>
      </p:sp>
      <p:sp>
        <p:nvSpPr>
          <p:cNvPr id="3" name="Content Placeholder 2"/>
          <p:cNvSpPr>
            <a:spLocks noGrp="1"/>
          </p:cNvSpPr>
          <p:nvPr>
            <p:ph idx="1"/>
          </p:nvPr>
        </p:nvSpPr>
        <p:spPr/>
        <p:txBody>
          <a:bodyPr>
            <a:normAutofit fontScale="92500" lnSpcReduction="10000"/>
          </a:bodyPr>
          <a:lstStyle/>
          <a:p>
            <a:r>
              <a:rPr lang="en-US" dirty="0" smtClean="0"/>
              <a:t>Though not mandatory by government, the  basic registration of MSME helps avail loans , legal supports and other facilities with the government schemes</a:t>
            </a:r>
          </a:p>
          <a:p>
            <a:r>
              <a:rPr lang="en-US" dirty="0" smtClean="0"/>
              <a:t>Meant for already established, registered and running enterprises</a:t>
            </a:r>
          </a:p>
          <a:p>
            <a:r>
              <a:rPr lang="en-US" dirty="0" smtClean="0"/>
              <a:t>Promotes self employment and also employment generation to others.</a:t>
            </a:r>
          </a:p>
          <a:p>
            <a:r>
              <a:rPr lang="en-US" dirty="0" smtClean="0"/>
              <a:t>MSME registration can be done by registered Proprietary ship /partnership firms, Private &amp; Public limited companies, SHGs, Society/Trusts etc.</a:t>
            </a:r>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cap="all" dirty="0" smtClean="0"/>
              <a:t>Sector Wise Examples of MSMEs in Coimbatore</a:t>
            </a:r>
            <a:endParaRPr lang="en-IN" cap="all" dirty="0"/>
          </a:p>
        </p:txBody>
      </p:sp>
      <p:sp>
        <p:nvSpPr>
          <p:cNvPr id="3" name="Content Placeholder 2"/>
          <p:cNvSpPr>
            <a:spLocks noGrp="1"/>
          </p:cNvSpPr>
          <p:nvPr>
            <p:ph idx="1"/>
          </p:nvPr>
        </p:nvSpPr>
        <p:spPr/>
        <p:txBody>
          <a:bodyPr>
            <a:normAutofit lnSpcReduction="10000"/>
          </a:bodyPr>
          <a:lstStyle/>
          <a:p>
            <a:r>
              <a:rPr lang="en-US" dirty="0" smtClean="0"/>
              <a:t>Manufacturing Sector :</a:t>
            </a:r>
            <a:r>
              <a:rPr lang="en-IN" sz="1400" dirty="0" smtClean="0"/>
              <a:t>Structural Fabrication Works, Gate, Grill, Doors &amp; Windows fabrication works, foundries &amp; Dying units, Mechanised Boats, Fibre Boats, Fishnet, Seashell grit, FRP Products, Dry fish processing, Poultry Feed Manufacturing, Silica sand processing, Sodium Silicate, Coir Products, Cane Products, </a:t>
            </a:r>
            <a:r>
              <a:rPr lang="en-IN" sz="1400" dirty="0" err="1" smtClean="0"/>
              <a:t>Korai</a:t>
            </a:r>
            <a:r>
              <a:rPr lang="en-IN" sz="1400" dirty="0" smtClean="0"/>
              <a:t> mat, </a:t>
            </a:r>
            <a:r>
              <a:rPr lang="en-IN" sz="1400" dirty="0" err="1" smtClean="0"/>
              <a:t>Desicated</a:t>
            </a:r>
            <a:r>
              <a:rPr lang="en-IN" sz="1400" dirty="0" smtClean="0"/>
              <a:t> coconut Powder, Automobile Rubber Moulded Components, Petroleum products such as Refining of waste Oil Industrial Oil, </a:t>
            </a:r>
            <a:r>
              <a:rPr lang="en-IN" sz="1400" dirty="0" err="1" smtClean="0"/>
              <a:t>Masala</a:t>
            </a:r>
            <a:r>
              <a:rPr lang="en-IN" sz="1400" dirty="0" smtClean="0"/>
              <a:t> Products, Paper Plate, Paper cups and Areca plate, Purified </a:t>
            </a:r>
            <a:r>
              <a:rPr lang="en-IN" sz="1400" dirty="0" err="1" smtClean="0"/>
              <a:t>packagaed</a:t>
            </a:r>
            <a:r>
              <a:rPr lang="en-IN" sz="1400" dirty="0" smtClean="0"/>
              <a:t> drinking water, Agricultural implements, Ice Plant, Flour Mills, Rice Mills, Energy Food, </a:t>
            </a:r>
            <a:r>
              <a:rPr lang="en-IN" sz="1400" dirty="0" err="1" smtClean="0"/>
              <a:t>Readymixes</a:t>
            </a:r>
            <a:r>
              <a:rPr lang="en-IN" sz="1400" dirty="0" smtClean="0"/>
              <a:t> for Savouries, Meat Gravy Concentrates, Coconut based products, Invertors and UPS, Powder Coating, Bricks/Hollow Bricks. </a:t>
            </a:r>
          </a:p>
          <a:p>
            <a:r>
              <a:rPr lang="en-US" sz="2400" b="1" dirty="0" smtClean="0"/>
              <a:t>Service sector : </a:t>
            </a:r>
            <a:endParaRPr lang="en-US" sz="2400" dirty="0"/>
          </a:p>
          <a:p>
            <a:r>
              <a:rPr lang="en-IN" sz="1400" dirty="0" smtClean="0"/>
              <a:t>Consultancy service for pollution Control Equipments, Powder coating, Interior Decoration, Security services, Housekeeping, Cell Phone servicing, Repairing of </a:t>
            </a:r>
            <a:r>
              <a:rPr lang="en-IN" sz="1400" dirty="0" err="1" smtClean="0"/>
              <a:t>Electromedical</a:t>
            </a:r>
            <a:r>
              <a:rPr lang="en-IN" sz="1400" dirty="0" smtClean="0"/>
              <a:t> Equipments, Domestic repairing services, Marketing consultancy, Industrial consultancy, Entrepreneurship Development Institutions, Internet Browsing, Data Base services, Cyber Marketing, Industrial Laundry, Documentary Film making, Beauty Parlours, Sporting and other recreational activities, Safety disposal of hospital/medical waste, Postal and Courier activities, Cable TV, Freight transport, Printing and book Binding, Auto Four / Two wheeler service centres, Recharging and reconditioning of batteries, Hotels and hospitality services, Educational institutions, Crèche, Fitness centres. </a:t>
            </a:r>
            <a:endParaRPr lang="en-IN"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BENEFITS OF MSME/SSI REGISTRATION</a:t>
            </a:r>
            <a:endParaRPr lang="en-IN" dirty="0"/>
          </a:p>
        </p:txBody>
      </p:sp>
      <p:sp>
        <p:nvSpPr>
          <p:cNvPr id="3" name="Content Placeholder 2"/>
          <p:cNvSpPr>
            <a:spLocks noGrp="1"/>
          </p:cNvSpPr>
          <p:nvPr>
            <p:ph idx="1"/>
          </p:nvPr>
        </p:nvSpPr>
        <p:spPr/>
        <p:txBody>
          <a:bodyPr>
            <a:normAutofit fontScale="62500" lnSpcReduction="20000"/>
          </a:bodyPr>
          <a:lstStyle/>
          <a:p>
            <a:r>
              <a:rPr lang="en-IN" dirty="0"/>
              <a:t>100% Collateral Free loans from all </a:t>
            </a:r>
            <a:r>
              <a:rPr lang="en-IN" dirty="0" smtClean="0"/>
              <a:t>banks</a:t>
            </a:r>
          </a:p>
          <a:p>
            <a:r>
              <a:rPr lang="en-IN" dirty="0"/>
              <a:t>Women operated Medium and small scale enterprises</a:t>
            </a:r>
            <a:endParaRPr lang="en-IN" dirty="0" smtClean="0"/>
          </a:p>
          <a:p>
            <a:r>
              <a:rPr lang="en-IN" dirty="0" smtClean="0"/>
              <a:t>Reduction </a:t>
            </a:r>
            <a:r>
              <a:rPr lang="en-IN" dirty="0"/>
              <a:t>in interest rates from </a:t>
            </a:r>
            <a:r>
              <a:rPr lang="en-IN" dirty="0" smtClean="0"/>
              <a:t>Banks</a:t>
            </a:r>
          </a:p>
          <a:p>
            <a:r>
              <a:rPr lang="en-IN" dirty="0" smtClean="0"/>
              <a:t>1</a:t>
            </a:r>
            <a:r>
              <a:rPr lang="en-IN" dirty="0"/>
              <a:t>% exemption on interest rate on </a:t>
            </a:r>
            <a:r>
              <a:rPr lang="en-IN" dirty="0" smtClean="0"/>
              <a:t>OD</a:t>
            </a:r>
          </a:p>
          <a:p>
            <a:r>
              <a:rPr lang="en-IN" dirty="0" smtClean="0"/>
              <a:t>Special </a:t>
            </a:r>
            <a:r>
              <a:rPr lang="en-IN" dirty="0"/>
              <a:t>consideration on International Trade </a:t>
            </a:r>
            <a:r>
              <a:rPr lang="en-IN" dirty="0" smtClean="0"/>
              <a:t>fairs</a:t>
            </a:r>
            <a:endParaRPr lang="en-IN" dirty="0"/>
          </a:p>
          <a:p>
            <a:r>
              <a:rPr lang="en-IN" dirty="0" smtClean="0"/>
              <a:t>Waiver </a:t>
            </a:r>
            <a:r>
              <a:rPr lang="en-IN" dirty="0"/>
              <a:t>in Security Deposit in Government Tenders and </a:t>
            </a:r>
            <a:r>
              <a:rPr lang="en-IN" dirty="0" smtClean="0"/>
              <a:t>Departments</a:t>
            </a:r>
          </a:p>
          <a:p>
            <a:r>
              <a:rPr lang="en-IN" dirty="0" smtClean="0"/>
              <a:t>Concession </a:t>
            </a:r>
            <a:r>
              <a:rPr lang="en-IN" dirty="0"/>
              <a:t>in Electricity </a:t>
            </a:r>
            <a:r>
              <a:rPr lang="en-IN" dirty="0" smtClean="0"/>
              <a:t>bills</a:t>
            </a:r>
          </a:p>
          <a:p>
            <a:r>
              <a:rPr lang="en-IN" dirty="0" smtClean="0"/>
              <a:t>NSIC </a:t>
            </a:r>
            <a:r>
              <a:rPr lang="en-IN" dirty="0"/>
              <a:t>Performance and Credit </a:t>
            </a:r>
            <a:r>
              <a:rPr lang="en-IN" dirty="0" smtClean="0"/>
              <a:t>ratings, </a:t>
            </a:r>
            <a:r>
              <a:rPr lang="en-IN" dirty="0" err="1" smtClean="0"/>
              <a:t>Udyog</a:t>
            </a:r>
            <a:r>
              <a:rPr lang="en-IN" dirty="0" smtClean="0"/>
              <a:t> </a:t>
            </a:r>
            <a:r>
              <a:rPr lang="en-IN" dirty="0" err="1" smtClean="0"/>
              <a:t>Aadhaar</a:t>
            </a:r>
            <a:r>
              <a:rPr lang="en-IN" dirty="0" smtClean="0"/>
              <a:t> Memorandum (UAM) are eligible for registration with NSIC under its Single Point Registration Scheme (SPRS).</a:t>
            </a:r>
          </a:p>
          <a:p>
            <a:r>
              <a:rPr lang="en-IN" dirty="0" smtClean="0"/>
              <a:t>50</a:t>
            </a:r>
            <a:r>
              <a:rPr lang="en-IN" dirty="0"/>
              <a:t>% subsidy for patent </a:t>
            </a:r>
            <a:r>
              <a:rPr lang="en-IN" dirty="0" smtClean="0"/>
              <a:t>registration</a:t>
            </a:r>
          </a:p>
          <a:p>
            <a:r>
              <a:rPr lang="en-IN" dirty="0"/>
              <a:t>Industrial extension support and </a:t>
            </a:r>
            <a:r>
              <a:rPr lang="en-IN" dirty="0" smtClean="0"/>
              <a:t>services</a:t>
            </a:r>
          </a:p>
          <a:p>
            <a:r>
              <a:rPr lang="en-IN" dirty="0" smtClean="0"/>
              <a:t>Availability </a:t>
            </a:r>
            <a:r>
              <a:rPr lang="en-IN" dirty="0"/>
              <a:t>of developed sites for warehouse </a:t>
            </a:r>
            <a:r>
              <a:rPr lang="en-IN" dirty="0" smtClean="0"/>
              <a:t>construction</a:t>
            </a:r>
          </a:p>
          <a:p>
            <a:r>
              <a:rPr lang="en-IN" dirty="0"/>
              <a:t>Assistance for construction of industries in underdeveloped areas</a:t>
            </a:r>
            <a:endParaRPr lang="en-IN" dirty="0" smtClean="0"/>
          </a:p>
          <a:p>
            <a:r>
              <a:rPr lang="en-IN" dirty="0"/>
              <a:t>Technical consultancy, assistance in capital, and so on, for enhancement of technology in </a:t>
            </a:r>
            <a:r>
              <a:rPr lang="en-IN" dirty="0" smtClean="0"/>
              <a:t>MSME</a:t>
            </a:r>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cap="all" dirty="0" smtClean="0"/>
              <a:t>Points for Consideration before Starting an MSME/SSI</a:t>
            </a:r>
            <a:endParaRPr lang="en-IN" cap="all" dirty="0"/>
          </a:p>
        </p:txBody>
      </p:sp>
      <p:sp>
        <p:nvSpPr>
          <p:cNvPr id="3" name="Content Placeholder 2"/>
          <p:cNvSpPr>
            <a:spLocks noGrp="1"/>
          </p:cNvSpPr>
          <p:nvPr>
            <p:ph idx="1"/>
          </p:nvPr>
        </p:nvSpPr>
        <p:spPr/>
        <p:txBody>
          <a:bodyPr>
            <a:normAutofit fontScale="77500" lnSpcReduction="20000"/>
          </a:bodyPr>
          <a:lstStyle/>
          <a:p>
            <a:r>
              <a:rPr lang="en-US" sz="4000" b="1" dirty="0" smtClean="0"/>
              <a:t>Selection of Enterprises :</a:t>
            </a:r>
          </a:p>
          <a:p>
            <a:pPr lvl="1"/>
            <a:r>
              <a:rPr lang="en-IN" dirty="0"/>
              <a:t>For selecting an activity or enterprise, you will have to consider the following significant issues:</a:t>
            </a:r>
          </a:p>
          <a:p>
            <a:pPr lvl="2"/>
            <a:r>
              <a:rPr lang="en-IN" dirty="0"/>
              <a:t>Where do you want to promote the enterprise?</a:t>
            </a:r>
          </a:p>
          <a:p>
            <a:pPr lvl="2"/>
            <a:r>
              <a:rPr lang="en-IN" dirty="0"/>
              <a:t>What resources are available near the location of the enterprise?</a:t>
            </a:r>
          </a:p>
          <a:p>
            <a:pPr lvl="2"/>
            <a:r>
              <a:rPr lang="en-IN" dirty="0"/>
              <a:t>What kind of market or consumer pattern exists near the site of enterprise?</a:t>
            </a:r>
          </a:p>
          <a:p>
            <a:pPr lvl="2"/>
            <a:r>
              <a:rPr lang="en-IN" dirty="0"/>
              <a:t>What kind of contacts you have to exploit to your advantage for marketing of the product?</a:t>
            </a:r>
          </a:p>
          <a:p>
            <a:pPr lvl="2"/>
            <a:r>
              <a:rPr lang="en-IN" dirty="0"/>
              <a:t>What infrastructure is available at the location of your enterprise?</a:t>
            </a:r>
          </a:p>
          <a:p>
            <a:pPr lvl="2"/>
            <a:r>
              <a:rPr lang="en-IN" dirty="0"/>
              <a:t>How much capital is available?</a:t>
            </a:r>
          </a:p>
          <a:p>
            <a:pPr lvl="2"/>
            <a:r>
              <a:rPr lang="en-IN" dirty="0"/>
              <a:t>There are many other considerations including availability of skilled manpower, raw material, technology etc. before you narrow down your choice for selection of industry or activity</a:t>
            </a:r>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cap="all" dirty="0" smtClean="0"/>
              <a:t>Points for Consideration before Starting an MSME/SSI</a:t>
            </a:r>
            <a:endParaRPr lang="en-IN" dirty="0"/>
          </a:p>
        </p:txBody>
      </p:sp>
      <p:sp>
        <p:nvSpPr>
          <p:cNvPr id="3" name="Content Placeholder 2"/>
          <p:cNvSpPr>
            <a:spLocks noGrp="1"/>
          </p:cNvSpPr>
          <p:nvPr>
            <p:ph idx="1"/>
          </p:nvPr>
        </p:nvSpPr>
        <p:spPr/>
        <p:txBody>
          <a:bodyPr>
            <a:normAutofit fontScale="70000" lnSpcReduction="20000"/>
          </a:bodyPr>
          <a:lstStyle/>
          <a:p>
            <a:r>
              <a:rPr lang="en-US" b="1" dirty="0" smtClean="0"/>
              <a:t>MARKET SURVEY</a:t>
            </a:r>
          </a:p>
          <a:p>
            <a:pPr lvl="2"/>
            <a:r>
              <a:rPr lang="en-IN" dirty="0"/>
              <a:t>A preliminary market study of product(s) or service(s) needs to be undertaken to analyse consumption and availability pattern. If there is a gap in demand and supply, the activity considered ideal for selection</a:t>
            </a:r>
            <a:r>
              <a:rPr lang="en-IN" dirty="0" smtClean="0"/>
              <a:t>.</a:t>
            </a:r>
          </a:p>
          <a:p>
            <a:pPr lvl="2"/>
            <a:r>
              <a:rPr lang="en-IN" dirty="0"/>
              <a:t>Market potential can be ascertained by conducting preliminary study by prospective entrepreneur to get an in sight of the product/ services to be setup. An entrepreneur can estimate local demand, demand within the state or country, export market and future prospects of product(s)/service(s). Visit to wholesale and retail markets, bulk consumers etc. provides accurate information on market potential</a:t>
            </a:r>
            <a:r>
              <a:rPr lang="en-IN" dirty="0" smtClean="0"/>
              <a:t>.</a:t>
            </a:r>
          </a:p>
          <a:p>
            <a:pPr lvl="2"/>
            <a:r>
              <a:rPr lang="en-IN" dirty="0"/>
              <a:t>Market information is available with MSME Development Institutes (MSMEDIs) and DIC's of respective states/areas. Market Survey reports on various items and Industrial potential surveys of particular areas provide the information about the market potential of items. Industry and Trade associations, specialized institutions </a:t>
            </a:r>
            <a:r>
              <a:rPr lang="en-IN" dirty="0" smtClean="0"/>
              <a:t>can </a:t>
            </a:r>
            <a:r>
              <a:rPr lang="en-IN" dirty="0"/>
              <a:t>also provide such information</a:t>
            </a:r>
            <a:r>
              <a:rPr lang="en-IN" dirty="0" smtClean="0"/>
              <a:t>.</a:t>
            </a:r>
          </a:p>
          <a:p>
            <a:r>
              <a:rPr lang="en-US" b="1" dirty="0" smtClean="0"/>
              <a:t>TRAINING : </a:t>
            </a:r>
            <a:r>
              <a:rPr lang="en-US" dirty="0" smtClean="0"/>
              <a:t>Relevant and Adequate training are necessary like with </a:t>
            </a:r>
            <a:r>
              <a:rPr lang="en-IN" dirty="0"/>
              <a:t>MSMEDI's, DIC's, NSIC etc.</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cap="all" dirty="0" smtClean="0"/>
              <a:t>HOW TO REGISTER A MSME/SSI</a:t>
            </a:r>
            <a:endParaRPr lang="en-IN" dirty="0"/>
          </a:p>
        </p:txBody>
      </p:sp>
      <p:sp>
        <p:nvSpPr>
          <p:cNvPr id="3" name="Content Placeholder 2"/>
          <p:cNvSpPr>
            <a:spLocks noGrp="1"/>
          </p:cNvSpPr>
          <p:nvPr>
            <p:ph idx="1"/>
          </p:nvPr>
        </p:nvSpPr>
        <p:spPr/>
        <p:txBody>
          <a:bodyPr>
            <a:normAutofit fontScale="92500" lnSpcReduction="20000"/>
          </a:bodyPr>
          <a:lstStyle/>
          <a:p>
            <a:r>
              <a:rPr lang="en-US" dirty="0" smtClean="0"/>
              <a:t>Business/Enterprises new or existing has to be Registered with </a:t>
            </a:r>
            <a:r>
              <a:rPr lang="en-IN" dirty="0" err="1" smtClean="0"/>
              <a:t>Udyog</a:t>
            </a:r>
            <a:r>
              <a:rPr lang="en-IN" dirty="0" smtClean="0"/>
              <a:t> </a:t>
            </a:r>
            <a:r>
              <a:rPr lang="en-IN" dirty="0" err="1"/>
              <a:t>Aadhaar</a:t>
            </a:r>
            <a:r>
              <a:rPr lang="en-IN" dirty="0"/>
              <a:t> Memorandum(UAM) under the MSMED Act, </a:t>
            </a:r>
            <a:r>
              <a:rPr lang="en-IN" dirty="0" smtClean="0"/>
              <a:t>2006</a:t>
            </a:r>
          </a:p>
          <a:p>
            <a:r>
              <a:rPr lang="en-US" dirty="0" smtClean="0"/>
              <a:t>UAM registration provides life time certification with no fees.</a:t>
            </a:r>
          </a:p>
          <a:p>
            <a:r>
              <a:rPr lang="en-IN" dirty="0"/>
              <a:t>Registration is online and user-friendly.</a:t>
            </a:r>
          </a:p>
          <a:p>
            <a:r>
              <a:rPr lang="en-IN" dirty="0" smtClean="0"/>
              <a:t> </a:t>
            </a:r>
            <a:r>
              <a:rPr lang="en-IN" dirty="0"/>
              <a:t>UAM can be filed on self-declaration basis.</a:t>
            </a:r>
          </a:p>
          <a:p>
            <a:r>
              <a:rPr lang="en-IN" dirty="0" smtClean="0"/>
              <a:t> </a:t>
            </a:r>
            <a:r>
              <a:rPr lang="en-IN" dirty="0"/>
              <a:t>No documentation required.</a:t>
            </a:r>
          </a:p>
          <a:p>
            <a:r>
              <a:rPr lang="en-IN" dirty="0" smtClean="0"/>
              <a:t> File </a:t>
            </a:r>
            <a:r>
              <a:rPr lang="en-IN" dirty="0"/>
              <a:t>more than one </a:t>
            </a:r>
            <a:r>
              <a:rPr lang="en-IN" dirty="0" err="1"/>
              <a:t>Udyog</a:t>
            </a:r>
            <a:r>
              <a:rPr lang="en-IN" dirty="0"/>
              <a:t> </a:t>
            </a:r>
            <a:r>
              <a:rPr lang="en-IN" dirty="0" err="1"/>
              <a:t>Aadhaar</a:t>
            </a:r>
            <a:r>
              <a:rPr lang="en-IN" dirty="0"/>
              <a:t> with same </a:t>
            </a:r>
            <a:r>
              <a:rPr lang="en-IN" dirty="0" err="1"/>
              <a:t>Aadhaar</a:t>
            </a:r>
            <a:r>
              <a:rPr lang="en-IN" dirty="0"/>
              <a:t> Number</a:t>
            </a:r>
            <a:r>
              <a:rPr lang="en-IN" dirty="0" smtClean="0"/>
              <a:t>.</a:t>
            </a:r>
          </a:p>
          <a:p>
            <a:r>
              <a:rPr lang="en-IN" dirty="0"/>
              <a:t>The filing of UAM can be done </a:t>
            </a:r>
            <a:r>
              <a:rPr lang="en-IN" dirty="0" smtClean="0"/>
              <a:t> on</a:t>
            </a:r>
            <a:r>
              <a:rPr lang="en-IN" dirty="0"/>
              <a:t> </a:t>
            </a:r>
            <a:r>
              <a:rPr lang="en-IN" dirty="0">
                <a:hlinkClick r:id="rId2"/>
              </a:rPr>
              <a:t>http://udyogaadhaar.gov.in</a:t>
            </a:r>
            <a:r>
              <a:rPr lang="en-IN" dirty="0"/>
              <a:t> .</a:t>
            </a:r>
          </a:p>
          <a:p>
            <a:endParaRPr lang="en-IN" dirty="0"/>
          </a:p>
          <a:p>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165</TotalTime>
  <Words>1602</Words>
  <Application>Microsoft Office PowerPoint</Application>
  <PresentationFormat>On-screen Show (4:3)</PresentationFormat>
  <Paragraphs>99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Urban</vt:lpstr>
      <vt:lpstr>Registration of MSME/SSI</vt:lpstr>
      <vt:lpstr>Overview of MSME</vt:lpstr>
      <vt:lpstr>Salient Features of Micro, Small &amp; Medium Enterprises Development (MSMED) Act, 2006</vt:lpstr>
      <vt:lpstr>MSME/SSI Registration</vt:lpstr>
      <vt:lpstr>Sector Wise Examples of MSMEs in Coimbatore</vt:lpstr>
      <vt:lpstr>BENEFITS OF MSME/SSI REGISTRATION</vt:lpstr>
      <vt:lpstr>Points for Consideration before Starting an MSME/SSI</vt:lpstr>
      <vt:lpstr>Points for Consideration before Starting an MSME/SSI</vt:lpstr>
      <vt:lpstr>HOW TO REGISTER A MSME/SSI</vt:lpstr>
      <vt:lpstr>HOW TO AVAIL SUPPORT FOR MSME/SSI UNITS</vt:lpstr>
      <vt:lpstr>HOW TO AVAIL SUPPORT FOR MSME/SSI UNITS</vt:lpstr>
      <vt:lpstr>TOP SCHEMES FOR MSMEs</vt:lpstr>
      <vt:lpstr>Websites for Reference </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Registration of SSI</dc:title>
  <dc:creator>ISEED</dc:creator>
  <cp:lastModifiedBy>ISEED</cp:lastModifiedBy>
  <cp:revision>34</cp:revision>
  <dcterms:created xsi:type="dcterms:W3CDTF">2019-10-08T03:17:53Z</dcterms:created>
  <dcterms:modified xsi:type="dcterms:W3CDTF">2019-10-08T14:07:55Z</dcterms:modified>
</cp:coreProperties>
</file>