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75" r:id="rId8"/>
    <p:sldId id="262" r:id="rId9"/>
    <p:sldId id="263" r:id="rId10"/>
    <p:sldId id="264" r:id="rId11"/>
    <p:sldId id="265" r:id="rId12"/>
    <p:sldId id="266" r:id="rId13"/>
    <p:sldId id="267" r:id="rId14"/>
    <p:sldId id="268" r:id="rId15"/>
    <p:sldId id="269" r:id="rId16"/>
    <p:sldId id="270" r:id="rId17"/>
    <p:sldId id="272" r:id="rId18"/>
    <p:sldId id="273" r:id="rId19"/>
    <p:sldId id="276" r:id="rId20"/>
    <p:sldId id="277" r:id="rId21"/>
    <p:sldId id="278"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39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D4ECF72-320D-4568-9945-BF811DFDA235}" type="datetimeFigureOut">
              <a:rPr lang="en-US" smtClean="0"/>
              <a:pPr/>
              <a:t>10/8/2019</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4D1CAC4-B986-4C80-A766-DDD6CE0CFD83}" type="slidenum">
              <a:rPr lang="en-IN" smtClean="0"/>
              <a:pPr/>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4ECF72-320D-4568-9945-BF811DFDA235}" type="datetimeFigureOut">
              <a:rPr lang="en-US" smtClean="0"/>
              <a:pPr/>
              <a:t>10/8/2019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4D1CAC4-B986-4C80-A766-DDD6CE0CFD8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4ECF72-320D-4568-9945-BF811DFDA235}" type="datetimeFigureOut">
              <a:rPr lang="en-US" smtClean="0"/>
              <a:pPr/>
              <a:t>10/8/2019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4D1CAC4-B986-4C80-A766-DDD6CE0CFD8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D4ECF72-320D-4568-9945-BF811DFDA235}" type="datetimeFigureOut">
              <a:rPr lang="en-US" smtClean="0"/>
              <a:pPr/>
              <a:t>10/8/2019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4D1CAC4-B986-4C80-A766-DDD6CE0CFD83}" type="slidenum">
              <a:rPr lang="en-IN" smtClean="0"/>
              <a:pPr/>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D4ECF72-320D-4568-9945-BF811DFDA235}" type="datetimeFigureOut">
              <a:rPr lang="en-US" smtClean="0"/>
              <a:pPr/>
              <a:t>10/8/2019</a:t>
            </a:fld>
            <a:endParaRPr lang="en-IN"/>
          </a:p>
        </p:txBody>
      </p:sp>
      <p:sp>
        <p:nvSpPr>
          <p:cNvPr id="5" name="Footer Placeholder 4"/>
          <p:cNvSpPr>
            <a:spLocks noGrp="1"/>
          </p:cNvSpPr>
          <p:nvPr>
            <p:ph type="ftr" sz="quarter" idx="11"/>
          </p:nvPr>
        </p:nvSpPr>
        <p:spPr>
          <a:xfrm>
            <a:off x="800100" y="6172200"/>
            <a:ext cx="4000500" cy="457200"/>
          </a:xfrm>
        </p:spPr>
        <p:txBody>
          <a:bodyPr/>
          <a:lstStyle/>
          <a:p>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4D1CAC4-B986-4C80-A766-DDD6CE0CFD83}"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D4ECF72-320D-4568-9945-BF811DFDA235}" type="datetimeFigureOut">
              <a:rPr lang="en-US" smtClean="0"/>
              <a:pPr/>
              <a:t>10/8/2019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4D1CAC4-B986-4C80-A766-DDD6CE0CFD83}" type="slidenum">
              <a:rPr lang="en-IN" smtClean="0"/>
              <a:pPr/>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D4ECF72-320D-4568-9945-BF811DFDA235}" type="datetimeFigureOut">
              <a:rPr lang="en-US" smtClean="0"/>
              <a:pPr/>
              <a:t>10/8/2019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4D1CAC4-B986-4C80-A766-DDD6CE0CFD83}" type="slidenum">
              <a:rPr lang="en-IN" smtClean="0"/>
              <a:pPr/>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4ECF72-320D-4568-9945-BF811DFDA235}" type="datetimeFigureOut">
              <a:rPr lang="en-US" smtClean="0"/>
              <a:pPr/>
              <a:t>10/8/2019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4D1CAC4-B986-4C80-A766-DDD6CE0CFD8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ECF72-320D-4568-9945-BF811DFDA235}" type="datetimeFigureOut">
              <a:rPr lang="en-US" smtClean="0"/>
              <a:pPr/>
              <a:t>10/8/2019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4D1CAC4-B986-4C80-A766-DDD6CE0CFD8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D4ECF72-320D-4568-9945-BF811DFDA235}" type="datetimeFigureOut">
              <a:rPr lang="en-US" smtClean="0"/>
              <a:pPr/>
              <a:t>10/8/2019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4D1CAC4-B986-4C80-A766-DDD6CE0CFD83}" type="slidenum">
              <a:rPr lang="en-IN" smtClean="0"/>
              <a:pPr/>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D4ECF72-320D-4568-9945-BF811DFDA235}" type="datetimeFigureOut">
              <a:rPr lang="en-US" smtClean="0"/>
              <a:pPr/>
              <a:t>10/8/2019</a:t>
            </a:fld>
            <a:endParaRPr lang="en-IN"/>
          </a:p>
        </p:txBody>
      </p:sp>
      <p:sp>
        <p:nvSpPr>
          <p:cNvPr id="6" name="Footer Placeholder 5"/>
          <p:cNvSpPr>
            <a:spLocks noGrp="1"/>
          </p:cNvSpPr>
          <p:nvPr>
            <p:ph type="ftr" sz="quarter" idx="11"/>
          </p:nvPr>
        </p:nvSpPr>
        <p:spPr>
          <a:xfrm>
            <a:off x="914400" y="6172200"/>
            <a:ext cx="3886200" cy="457200"/>
          </a:xfrm>
        </p:spPr>
        <p:txBody>
          <a:bodyPr/>
          <a:lstStyle/>
          <a:p>
            <a:endParaRPr lang="en-IN"/>
          </a:p>
        </p:txBody>
      </p:sp>
      <p:sp>
        <p:nvSpPr>
          <p:cNvPr id="7" name="Slide Number Placeholder 6"/>
          <p:cNvSpPr>
            <a:spLocks noGrp="1"/>
          </p:cNvSpPr>
          <p:nvPr>
            <p:ph type="sldNum" sz="quarter" idx="12"/>
          </p:nvPr>
        </p:nvSpPr>
        <p:spPr>
          <a:xfrm>
            <a:off x="146304" y="6208776"/>
            <a:ext cx="457200" cy="457200"/>
          </a:xfrm>
        </p:spPr>
        <p:txBody>
          <a:bodyPr/>
          <a:lstStyle/>
          <a:p>
            <a:fld id="{74D1CAC4-B986-4C80-A766-DDD6CE0CFD83}" type="slidenum">
              <a:rPr lang="en-IN" smtClean="0"/>
              <a:pPr/>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D4ECF72-320D-4568-9945-BF811DFDA235}" type="datetimeFigureOut">
              <a:rPr lang="en-US" smtClean="0"/>
              <a:pPr/>
              <a:t>10/8/2019</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4D1CAC4-B986-4C80-A766-DDD6CE0CFD83}"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startupindia.gov.in/content/sih/en/about-us.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fundstiger.com/category/sidbi/"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 CENTRAL &amp; STATE SPONSORED SCHEMES FOR ASPIRING YOUNG ENTREPRENEURS</a:t>
            </a:r>
            <a:endParaRPr lang="en-IN" dirty="0"/>
          </a:p>
        </p:txBody>
      </p:sp>
      <p:sp>
        <p:nvSpPr>
          <p:cNvPr id="2" name="Title 1"/>
          <p:cNvSpPr>
            <a:spLocks noGrp="1"/>
          </p:cNvSpPr>
          <p:nvPr>
            <p:ph type="ctrTitle"/>
          </p:nvPr>
        </p:nvSpPr>
        <p:spPr/>
        <p:txBody>
          <a:bodyPr/>
          <a:lstStyle/>
          <a:p>
            <a:r>
              <a:rPr lang="en-US" dirty="0" smtClean="0"/>
              <a:t>KNOW THE SCHEMES.</a:t>
            </a:r>
            <a:endParaRPr lang="en-IN" dirty="0"/>
          </a:p>
        </p:txBody>
      </p:sp>
      <p:sp>
        <p:nvSpPr>
          <p:cNvPr id="4" name="TextBox 3"/>
          <p:cNvSpPr txBox="1"/>
          <p:nvPr/>
        </p:nvSpPr>
        <p:spPr>
          <a:xfrm>
            <a:off x="571472" y="4572008"/>
            <a:ext cx="4286280" cy="1477328"/>
          </a:xfrm>
          <a:prstGeom prst="rect">
            <a:avLst/>
          </a:prstGeom>
          <a:noFill/>
        </p:spPr>
        <p:txBody>
          <a:bodyPr wrap="square" rtlCol="0">
            <a:spAutoFit/>
          </a:bodyPr>
          <a:lstStyle/>
          <a:p>
            <a:r>
              <a:rPr lang="en-US" b="1" dirty="0" smtClean="0"/>
              <a:t>PRESENTATION BY :</a:t>
            </a:r>
          </a:p>
          <a:p>
            <a:endParaRPr lang="en-US" dirty="0"/>
          </a:p>
          <a:p>
            <a:r>
              <a:rPr lang="en-US" dirty="0" smtClean="0"/>
              <a:t>SHRI.T.SATHIS SAYEENATH</a:t>
            </a:r>
          </a:p>
          <a:p>
            <a:r>
              <a:rPr lang="en-US" dirty="0" smtClean="0"/>
              <a:t>PROGRAM HEAD-BE MEE TRUST,</a:t>
            </a:r>
          </a:p>
          <a:p>
            <a:r>
              <a:rPr lang="en-US" dirty="0" smtClean="0"/>
              <a:t>DINDIGUL</a:t>
            </a:r>
            <a:endParaRPr lang="en-IN" dirty="0"/>
          </a:p>
        </p:txBody>
      </p:sp>
      <p:sp>
        <p:nvSpPr>
          <p:cNvPr id="7" name="TextBox 6"/>
          <p:cNvSpPr txBox="1"/>
          <p:nvPr/>
        </p:nvSpPr>
        <p:spPr>
          <a:xfrm>
            <a:off x="4214810" y="4643446"/>
            <a:ext cx="4643470" cy="1200329"/>
          </a:xfrm>
          <a:prstGeom prst="rect">
            <a:avLst/>
          </a:prstGeom>
          <a:noFill/>
        </p:spPr>
        <p:txBody>
          <a:bodyPr wrap="square" rtlCol="0">
            <a:spAutoFit/>
          </a:bodyPr>
          <a:lstStyle/>
          <a:p>
            <a:r>
              <a:rPr lang="en-US" b="1" dirty="0" smtClean="0"/>
              <a:t>ENTREPRENEURS AWARENESS CAMP ( EAC)</a:t>
            </a:r>
          </a:p>
          <a:p>
            <a:endParaRPr lang="en-US" dirty="0"/>
          </a:p>
          <a:p>
            <a:r>
              <a:rPr lang="en-US" b="1" dirty="0" smtClean="0"/>
              <a:t>DATE : </a:t>
            </a:r>
            <a:r>
              <a:rPr lang="en-US" dirty="0" smtClean="0"/>
              <a:t>10.10.2019</a:t>
            </a:r>
          </a:p>
          <a:p>
            <a:r>
              <a:rPr lang="en-US" b="1" dirty="0" smtClean="0"/>
              <a:t>VENUE : </a:t>
            </a:r>
            <a:r>
              <a:rPr lang="en-US" dirty="0" smtClean="0"/>
              <a:t>SNMV INSTITUTE OF MANAGEMENT</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0042"/>
            <a:ext cx="7772400" cy="917596"/>
          </a:xfrm>
        </p:spPr>
        <p:txBody>
          <a:bodyPr>
            <a:normAutofit fontScale="90000"/>
          </a:bodyPr>
          <a:lstStyle/>
          <a:p>
            <a:pPr fontAlgn="base"/>
            <a:r>
              <a:rPr lang="en-IN" sz="2400" b="1" cap="all" dirty="0" smtClean="0"/>
              <a:t>Capital Investment Subsidy Scheme for Commercial Production Units for organic/ biological Inputs</a:t>
            </a:r>
            <a:endParaRPr lang="en-IN" sz="2800" b="1" cap="all" dirty="0"/>
          </a:p>
        </p:txBody>
      </p:sp>
      <p:sp>
        <p:nvSpPr>
          <p:cNvPr id="3" name="Content Placeholder 2"/>
          <p:cNvSpPr>
            <a:spLocks noGrp="1"/>
          </p:cNvSpPr>
          <p:nvPr>
            <p:ph sz="quarter" idx="1"/>
          </p:nvPr>
        </p:nvSpPr>
        <p:spPr/>
        <p:txBody>
          <a:bodyPr>
            <a:normAutofit lnSpcReduction="10000"/>
          </a:bodyPr>
          <a:lstStyle/>
          <a:p>
            <a:r>
              <a:rPr lang="en-US" b="1" dirty="0" smtClean="0"/>
              <a:t>About the Scheme : </a:t>
            </a:r>
            <a:r>
              <a:rPr lang="en-IN" sz="2400" dirty="0" smtClean="0"/>
              <a:t>Under National Project on Organic Farming a Capital Investment Subsidy Scheme for Commercial Production Units for organic/biological inputs has been introduced. The scheme is being implemented by the Department of Agriculture, Cooperation &amp; Farmers’ Welfare through National Centre of Organic Farming (NCOF) in collaboration with NABARD or National Cooperative Development Corporation (NCDC).</a:t>
            </a:r>
            <a:endParaRPr lang="en-IN" sz="2100" dirty="0" smtClean="0"/>
          </a:p>
          <a:p>
            <a:r>
              <a:rPr lang="en-US" b="1" dirty="0" smtClean="0"/>
              <a:t>Eligible to </a:t>
            </a:r>
            <a:r>
              <a:rPr lang="en-IN" sz="1800" dirty="0" smtClean="0"/>
              <a:t>Individuals, group of farmers/growers, proprietary and partnership firms, Co-operatives, fertilizer industry</a:t>
            </a:r>
          </a:p>
          <a:p>
            <a:r>
              <a:rPr lang="en-US" sz="2400" b="1" dirty="0" smtClean="0"/>
              <a:t>Eligible Projects : </a:t>
            </a:r>
            <a:r>
              <a:rPr lang="en-IN" sz="1800" dirty="0" smtClean="0"/>
              <a:t>- Bio fertilisers and Bio pesticides production </a:t>
            </a:r>
            <a:r>
              <a:rPr lang="en-IN" sz="1800" dirty="0" err="1" smtClean="0"/>
              <a:t>Units,Fruit</a:t>
            </a:r>
            <a:r>
              <a:rPr lang="en-IN" sz="1800" dirty="0" smtClean="0"/>
              <a:t> &amp; vegetable waste compost units</a:t>
            </a:r>
          </a:p>
          <a:p>
            <a:r>
              <a:rPr lang="en-US" b="1" dirty="0" smtClean="0"/>
              <a:t>Subsidy component : </a:t>
            </a:r>
            <a:r>
              <a:rPr lang="en-IN" sz="1800" dirty="0" smtClean="0"/>
              <a:t>25%</a:t>
            </a:r>
            <a:endParaRPr lang="en-IN"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0042"/>
            <a:ext cx="7772400" cy="917596"/>
          </a:xfrm>
        </p:spPr>
        <p:txBody>
          <a:bodyPr>
            <a:normAutofit/>
          </a:bodyPr>
          <a:lstStyle/>
          <a:p>
            <a:pPr fontAlgn="base"/>
            <a:r>
              <a:rPr lang="en-IN" sz="2400" b="1" cap="all" dirty="0" smtClean="0"/>
              <a:t>Dairy Entrepreneurship Development Scheme</a:t>
            </a:r>
            <a:endParaRPr lang="en-IN" sz="2800" b="1" cap="all" dirty="0"/>
          </a:p>
        </p:txBody>
      </p:sp>
      <p:sp>
        <p:nvSpPr>
          <p:cNvPr id="3" name="Content Placeholder 2"/>
          <p:cNvSpPr>
            <a:spLocks noGrp="1"/>
          </p:cNvSpPr>
          <p:nvPr>
            <p:ph sz="quarter" idx="1"/>
          </p:nvPr>
        </p:nvSpPr>
        <p:spPr/>
        <p:txBody>
          <a:bodyPr>
            <a:normAutofit/>
          </a:bodyPr>
          <a:lstStyle/>
          <a:p>
            <a:r>
              <a:rPr lang="en-US" b="1" dirty="0" smtClean="0"/>
              <a:t>About the Scheme : </a:t>
            </a:r>
            <a:r>
              <a:rPr lang="en-IN" sz="2400" dirty="0" smtClean="0"/>
              <a:t>Dairy Entrepreneurship Development Scheme (DEDS) has come into operation with effect from 1 September 2010.</a:t>
            </a:r>
            <a:endParaRPr lang="en-IN" sz="2100" dirty="0" smtClean="0"/>
          </a:p>
          <a:p>
            <a:r>
              <a:rPr lang="en-US" b="1" dirty="0" smtClean="0"/>
              <a:t>Eligible to </a:t>
            </a:r>
            <a:r>
              <a:rPr lang="en-IN" sz="1800" dirty="0" smtClean="0"/>
              <a:t>Farmers, individual entrepreneurs, NGOs, companies,</a:t>
            </a:r>
          </a:p>
          <a:p>
            <a:r>
              <a:rPr lang="en-US" sz="2400" b="1" dirty="0" smtClean="0"/>
              <a:t>Eligible Projects : </a:t>
            </a:r>
            <a:r>
              <a:rPr lang="en-IN" sz="1800" dirty="0" smtClean="0"/>
              <a:t>- Purchase of milking machines /</a:t>
            </a:r>
            <a:r>
              <a:rPr lang="en-IN" sz="1800" dirty="0" err="1" smtClean="0"/>
              <a:t>milkotesters</a:t>
            </a:r>
            <a:r>
              <a:rPr lang="en-IN" sz="1800" dirty="0" smtClean="0"/>
              <a:t>/bulk milk cooling units (</a:t>
            </a:r>
            <a:r>
              <a:rPr lang="en-IN" sz="1800" dirty="0" err="1" smtClean="0"/>
              <a:t>upto</a:t>
            </a:r>
            <a:r>
              <a:rPr lang="en-IN" sz="1800" dirty="0" smtClean="0"/>
              <a:t> 2000 lit capacity, Purchase of dairy processing equipment for manufacture of indigenous milk products , Establishment of dairy product transportation facilities and cold chain , Cold storage facilities for milk and milk products , Dairy marketing outlet / Dairy parlour </a:t>
            </a:r>
          </a:p>
          <a:p>
            <a:r>
              <a:rPr lang="en-US" b="1" dirty="0" smtClean="0"/>
              <a:t>Subsidy component : </a:t>
            </a:r>
            <a:r>
              <a:rPr lang="en-IN" sz="1800" dirty="0" smtClean="0"/>
              <a:t>25% for General Categories and 33% for </a:t>
            </a:r>
            <a:r>
              <a:rPr lang="en-IN" sz="1800" dirty="0" err="1" smtClean="0"/>
              <a:t>Speical</a:t>
            </a:r>
            <a:r>
              <a:rPr lang="en-IN" sz="1800" dirty="0" smtClean="0"/>
              <a:t> Categories.</a:t>
            </a:r>
            <a:endParaRPr lang="en-IN"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0042"/>
            <a:ext cx="7772400" cy="917596"/>
          </a:xfrm>
        </p:spPr>
        <p:txBody>
          <a:bodyPr>
            <a:normAutofit/>
          </a:bodyPr>
          <a:lstStyle/>
          <a:p>
            <a:pPr fontAlgn="base"/>
            <a:r>
              <a:rPr lang="en-IN" sz="2400" b="1" cap="all" dirty="0" smtClean="0"/>
              <a:t>Pradhan </a:t>
            </a:r>
            <a:r>
              <a:rPr lang="en-IN" sz="2400" b="1" cap="all" dirty="0" err="1" smtClean="0"/>
              <a:t>Mantri</a:t>
            </a:r>
            <a:r>
              <a:rPr lang="en-IN" sz="2400" b="1" cap="all" dirty="0" smtClean="0"/>
              <a:t> MUDRA </a:t>
            </a:r>
            <a:r>
              <a:rPr lang="en-IN" sz="2400" b="1" cap="all" dirty="0" err="1" smtClean="0"/>
              <a:t>Yojana</a:t>
            </a:r>
            <a:r>
              <a:rPr lang="en-IN" sz="2400" b="1" cap="all" dirty="0" smtClean="0"/>
              <a:t>.</a:t>
            </a:r>
            <a:endParaRPr lang="en-IN" sz="2800" b="1" cap="all" dirty="0"/>
          </a:p>
        </p:txBody>
      </p:sp>
      <p:sp>
        <p:nvSpPr>
          <p:cNvPr id="3" name="Content Placeholder 2"/>
          <p:cNvSpPr>
            <a:spLocks noGrp="1"/>
          </p:cNvSpPr>
          <p:nvPr>
            <p:ph sz="quarter" idx="1"/>
          </p:nvPr>
        </p:nvSpPr>
        <p:spPr/>
        <p:txBody>
          <a:bodyPr>
            <a:normAutofit/>
          </a:bodyPr>
          <a:lstStyle/>
          <a:p>
            <a:r>
              <a:rPr lang="en-US" b="1" dirty="0" smtClean="0"/>
              <a:t>About the Scheme : </a:t>
            </a:r>
            <a:r>
              <a:rPr lang="en-IN" sz="2400" dirty="0" smtClean="0"/>
              <a:t>Micro Units Development and Refinance Agency Ltd. [MUDRA] is an NBFC supporting development of micro enterprise sector in the country.. MUDRA provides refinance support to micro business under the Scheme of Pradhan </a:t>
            </a:r>
            <a:r>
              <a:rPr lang="en-IN" sz="2400" dirty="0" err="1" smtClean="0"/>
              <a:t>Mantri</a:t>
            </a:r>
            <a:r>
              <a:rPr lang="en-IN" sz="2400" dirty="0" smtClean="0"/>
              <a:t> MUDRA </a:t>
            </a:r>
            <a:r>
              <a:rPr lang="en-IN" sz="2400" dirty="0" err="1" smtClean="0"/>
              <a:t>Yojana</a:t>
            </a:r>
            <a:r>
              <a:rPr lang="en-IN" sz="2400" dirty="0" smtClean="0"/>
              <a:t>.</a:t>
            </a:r>
            <a:endParaRPr lang="en-IN" sz="2100" dirty="0" smtClean="0"/>
          </a:p>
          <a:p>
            <a:r>
              <a:rPr lang="en-US" b="1" dirty="0" smtClean="0"/>
              <a:t>Eligible to </a:t>
            </a:r>
            <a:r>
              <a:rPr lang="en-IN" sz="1800" dirty="0" smtClean="0"/>
              <a:t>Youths </a:t>
            </a:r>
          </a:p>
          <a:p>
            <a:r>
              <a:rPr lang="en-US" sz="2400" b="1" dirty="0" smtClean="0"/>
              <a:t>Eligible Projects : </a:t>
            </a:r>
            <a:r>
              <a:rPr lang="en-IN" sz="1800" dirty="0" smtClean="0"/>
              <a:t>- Business loan for Vendors, Traders, Shopkeepers and other Service Sector activities, Equipment Finance for Micro Units, Working capital loan through MUDRA Cards, Transport Vehicle loans – for commercial use only, Loans for </a:t>
            </a:r>
            <a:r>
              <a:rPr lang="en-IN" sz="1800" dirty="0" err="1" smtClean="0"/>
              <a:t>agri</a:t>
            </a:r>
            <a:r>
              <a:rPr lang="en-IN" sz="1800" dirty="0" smtClean="0"/>
              <a:t>-allied non-farm income generating activities, e.g. </a:t>
            </a:r>
            <a:r>
              <a:rPr lang="en-IN" sz="1800" dirty="0" err="1" smtClean="0"/>
              <a:t>pisciculture</a:t>
            </a:r>
            <a:r>
              <a:rPr lang="en-IN" sz="1800" dirty="0" smtClean="0"/>
              <a:t>. bee keeping, poultry farming, etc.</a:t>
            </a:r>
          </a:p>
          <a:p>
            <a:r>
              <a:rPr lang="en-US" b="1" dirty="0" smtClean="0"/>
              <a:t>Subsidy component : </a:t>
            </a:r>
            <a:r>
              <a:rPr lang="en-IN" sz="1800" dirty="0" err="1" smtClean="0"/>
              <a:t>Upto</a:t>
            </a:r>
            <a:r>
              <a:rPr lang="en-IN" sz="1800" dirty="0" smtClean="0"/>
              <a:t> 10 </a:t>
            </a:r>
            <a:r>
              <a:rPr lang="en-IN" sz="1800" dirty="0" err="1" smtClean="0"/>
              <a:t>Lakhs</a:t>
            </a:r>
            <a:r>
              <a:rPr lang="en-IN" sz="1800" dirty="0" smtClean="0"/>
              <a:t> </a:t>
            </a:r>
            <a:endParaRPr lang="en-IN"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0042"/>
            <a:ext cx="7772400" cy="917596"/>
          </a:xfrm>
        </p:spPr>
        <p:txBody>
          <a:bodyPr>
            <a:normAutofit/>
          </a:bodyPr>
          <a:lstStyle/>
          <a:p>
            <a:pPr fontAlgn="base"/>
            <a:r>
              <a:rPr lang="en-IN" sz="2400" b="1" cap="all" dirty="0" smtClean="0"/>
              <a:t>START UP INDIA</a:t>
            </a:r>
            <a:endParaRPr lang="en-IN" sz="2800" b="1" cap="all" dirty="0"/>
          </a:p>
        </p:txBody>
      </p:sp>
      <p:sp>
        <p:nvSpPr>
          <p:cNvPr id="3" name="Content Placeholder 2"/>
          <p:cNvSpPr>
            <a:spLocks noGrp="1"/>
          </p:cNvSpPr>
          <p:nvPr>
            <p:ph sz="quarter" idx="1"/>
          </p:nvPr>
        </p:nvSpPr>
        <p:spPr/>
        <p:txBody>
          <a:bodyPr>
            <a:normAutofit fontScale="92500"/>
          </a:bodyPr>
          <a:lstStyle/>
          <a:p>
            <a:r>
              <a:rPr lang="en-US" b="1" dirty="0" smtClean="0"/>
              <a:t>About the Scheme : </a:t>
            </a:r>
            <a:r>
              <a:rPr lang="en-IN" sz="2400" dirty="0" smtClean="0"/>
              <a:t>Launched on 16th January, 2016, the </a:t>
            </a:r>
            <a:r>
              <a:rPr lang="en-IN" sz="2400" dirty="0" err="1" smtClean="0"/>
              <a:t>Startup</a:t>
            </a:r>
            <a:r>
              <a:rPr lang="en-IN" sz="2400" dirty="0" smtClean="0"/>
              <a:t> India Initiative has rolled out several programs with the objective of supporting entrepreneurs, building a robust </a:t>
            </a:r>
            <a:r>
              <a:rPr lang="en-IN" sz="2400" dirty="0" err="1" smtClean="0"/>
              <a:t>startup</a:t>
            </a:r>
            <a:r>
              <a:rPr lang="en-IN" sz="2400" dirty="0" smtClean="0"/>
              <a:t> ecosystem and transforming India into a country of job creators instead of job seekers. START UP India makes Easier compliance, easier exit process for failed </a:t>
            </a:r>
            <a:r>
              <a:rPr lang="en-IN" sz="2400" dirty="0" err="1" smtClean="0"/>
              <a:t>startups</a:t>
            </a:r>
            <a:r>
              <a:rPr lang="en-IN" sz="2400" dirty="0" smtClean="0"/>
              <a:t>, legal support, fast tracking of patent applications and a website to reduce information asymmetry. Also </a:t>
            </a:r>
            <a:r>
              <a:rPr lang="en-IN" sz="2000" dirty="0" smtClean="0"/>
              <a:t>Exemptions on Income Tax and Capital Gains Tax for eligible </a:t>
            </a:r>
            <a:r>
              <a:rPr lang="en-IN" sz="2000" dirty="0" err="1" smtClean="0"/>
              <a:t>startups</a:t>
            </a:r>
            <a:r>
              <a:rPr lang="en-IN" sz="2000" dirty="0" smtClean="0"/>
              <a:t>; </a:t>
            </a:r>
            <a:r>
              <a:rPr lang="en-IN" sz="2400" dirty="0" smtClean="0">
                <a:hlinkClick r:id="rId2"/>
              </a:rPr>
              <a:t>https://www.startupindia.gov.in/content/sih/en/about-us.html</a:t>
            </a:r>
            <a:endParaRPr lang="en-IN" sz="2100" dirty="0" smtClean="0"/>
          </a:p>
          <a:p>
            <a:r>
              <a:rPr lang="en-US" b="1" dirty="0" smtClean="0"/>
              <a:t>Eligible to </a:t>
            </a:r>
            <a:r>
              <a:rPr lang="en-IN" sz="1800" dirty="0" smtClean="0"/>
              <a:t>Registered Entities less than 5 years old and less than 100 </a:t>
            </a:r>
            <a:r>
              <a:rPr lang="en-IN" sz="1800" dirty="0" err="1" smtClean="0"/>
              <a:t>crores</a:t>
            </a:r>
            <a:r>
              <a:rPr lang="en-IN" sz="1800" dirty="0" smtClean="0"/>
              <a:t> turn over.</a:t>
            </a:r>
          </a:p>
          <a:p>
            <a:r>
              <a:rPr lang="en-US" sz="2400" b="1" dirty="0" smtClean="0"/>
              <a:t>Eligible Projects : </a:t>
            </a:r>
            <a:r>
              <a:rPr lang="en-IN" sz="1800" dirty="0" smtClean="0"/>
              <a:t>-</a:t>
            </a:r>
          </a:p>
          <a:p>
            <a:r>
              <a:rPr lang="en-US" b="1" dirty="0" smtClean="0"/>
              <a:t>Subsidy component : </a:t>
            </a:r>
            <a:r>
              <a:rPr lang="en-IN" sz="1800" dirty="0" smtClean="0"/>
              <a:t>-</a:t>
            </a:r>
            <a:endParaRPr lang="en-IN"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0042"/>
            <a:ext cx="7772400" cy="917596"/>
          </a:xfrm>
        </p:spPr>
        <p:txBody>
          <a:bodyPr>
            <a:normAutofit fontScale="90000"/>
          </a:bodyPr>
          <a:lstStyle/>
          <a:p>
            <a:pPr fontAlgn="base"/>
            <a:r>
              <a:rPr lang="en-IN" sz="2000" b="1" dirty="0" smtClean="0"/>
              <a:t>Stand-Up India for Financing SC/ST and/or Women Entrepreneurs-Small Industries Development Bank of India (SIDBI)</a:t>
            </a:r>
            <a:r>
              <a:rPr lang="en-IN" sz="2800" dirty="0" smtClean="0"/>
              <a:t/>
            </a:r>
            <a:br>
              <a:rPr lang="en-IN" sz="2800" dirty="0" smtClean="0"/>
            </a:br>
            <a:endParaRPr lang="en-IN" sz="2800" b="1" cap="all" dirty="0"/>
          </a:p>
        </p:txBody>
      </p:sp>
      <p:sp>
        <p:nvSpPr>
          <p:cNvPr id="3" name="Content Placeholder 2"/>
          <p:cNvSpPr>
            <a:spLocks noGrp="1"/>
          </p:cNvSpPr>
          <p:nvPr>
            <p:ph sz="quarter" idx="1"/>
          </p:nvPr>
        </p:nvSpPr>
        <p:spPr/>
        <p:txBody>
          <a:bodyPr>
            <a:normAutofit/>
          </a:bodyPr>
          <a:lstStyle/>
          <a:p>
            <a:r>
              <a:rPr lang="en-US" b="1" dirty="0" smtClean="0"/>
              <a:t>About the Scheme : </a:t>
            </a:r>
            <a:r>
              <a:rPr lang="en-IN" sz="2000" dirty="0" smtClean="0"/>
              <a:t>Stand Up India Scheme facilitate bank loans between 10 </a:t>
            </a:r>
            <a:r>
              <a:rPr lang="en-IN" sz="2000" dirty="0" err="1" smtClean="0"/>
              <a:t>lakh</a:t>
            </a:r>
            <a:r>
              <a:rPr lang="en-IN" sz="2000" dirty="0" smtClean="0"/>
              <a:t> and 1 </a:t>
            </a:r>
            <a:r>
              <a:rPr lang="en-IN" sz="2000" dirty="0" err="1" smtClean="0"/>
              <a:t>crore</a:t>
            </a:r>
            <a:r>
              <a:rPr lang="en-IN" sz="2000" dirty="0" smtClean="0"/>
              <a:t> to </a:t>
            </a:r>
            <a:r>
              <a:rPr lang="en-IN" sz="2000" dirty="0" err="1" smtClean="0"/>
              <a:t>atleast</a:t>
            </a:r>
            <a:r>
              <a:rPr lang="en-IN" sz="2000" dirty="0" smtClean="0"/>
              <a:t> one scheduled caste (SC) or </a:t>
            </a:r>
            <a:r>
              <a:rPr lang="en-IN" sz="2000" dirty="0" err="1" smtClean="0"/>
              <a:t>Scehduled</a:t>
            </a:r>
            <a:r>
              <a:rPr lang="en-IN" sz="2000" dirty="0" smtClean="0"/>
              <a:t> Tribe, borrower and </a:t>
            </a:r>
            <a:r>
              <a:rPr lang="en-IN" sz="2000" dirty="0" err="1" smtClean="0"/>
              <a:t>atleast</a:t>
            </a:r>
            <a:r>
              <a:rPr lang="en-IN" sz="2000" dirty="0" smtClean="0"/>
              <a:t> one women per bank branch for setting up a </a:t>
            </a:r>
            <a:r>
              <a:rPr lang="en-IN" sz="2000" dirty="0" err="1" smtClean="0"/>
              <a:t>greenfield</a:t>
            </a:r>
            <a:r>
              <a:rPr lang="en-IN" sz="2000" dirty="0" smtClean="0"/>
              <a:t> enterprise.</a:t>
            </a:r>
            <a:endParaRPr lang="en-IN" sz="2100" dirty="0" smtClean="0"/>
          </a:p>
          <a:p>
            <a:r>
              <a:rPr lang="en-US" b="1" dirty="0" smtClean="0"/>
              <a:t>Eligible to </a:t>
            </a:r>
            <a:r>
              <a:rPr lang="en-IN" sz="1800" dirty="0" smtClean="0"/>
              <a:t>Women  Entrepreneurs.</a:t>
            </a:r>
          </a:p>
          <a:p>
            <a:r>
              <a:rPr lang="en-US" sz="2400" b="1" dirty="0" smtClean="0"/>
              <a:t>Eligible Projects : </a:t>
            </a:r>
            <a:r>
              <a:rPr lang="en-IN" sz="1800" dirty="0" smtClean="0"/>
              <a:t>- Greenfield enterprise in manufacturing, services or the trading sector.</a:t>
            </a:r>
          </a:p>
          <a:p>
            <a:r>
              <a:rPr lang="en-US" b="1" dirty="0" smtClean="0"/>
              <a:t>Subsidy component : </a:t>
            </a:r>
            <a:r>
              <a:rPr lang="en-IN" sz="1800" dirty="0" smtClean="0"/>
              <a:t>--</a:t>
            </a:r>
            <a:endParaRPr lang="en-IN"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0042"/>
            <a:ext cx="7772400" cy="917596"/>
          </a:xfrm>
        </p:spPr>
        <p:txBody>
          <a:bodyPr>
            <a:normAutofit/>
          </a:bodyPr>
          <a:lstStyle/>
          <a:p>
            <a:pPr fontAlgn="base"/>
            <a:r>
              <a:rPr lang="en-US" sz="2000" b="1" cap="all" dirty="0" smtClean="0"/>
              <a:t>NEW ENTREPRISE CUM ENTERPRISES DEVELOPMENT SCHEME ( NEEDS)</a:t>
            </a:r>
            <a:endParaRPr lang="en-IN" sz="2800" b="1" cap="all" dirty="0"/>
          </a:p>
        </p:txBody>
      </p:sp>
      <p:sp>
        <p:nvSpPr>
          <p:cNvPr id="3" name="Content Placeholder 2"/>
          <p:cNvSpPr>
            <a:spLocks noGrp="1"/>
          </p:cNvSpPr>
          <p:nvPr>
            <p:ph sz="quarter" idx="1"/>
          </p:nvPr>
        </p:nvSpPr>
        <p:spPr/>
        <p:txBody>
          <a:bodyPr>
            <a:normAutofit/>
          </a:bodyPr>
          <a:lstStyle/>
          <a:p>
            <a:r>
              <a:rPr lang="en-US" b="1" dirty="0" smtClean="0"/>
              <a:t>About the Scheme : </a:t>
            </a:r>
            <a:r>
              <a:rPr lang="en-IN" sz="2000" dirty="0" smtClean="0"/>
              <a:t>NEED Schemes is to support first generation and new entrepreneurs who live in </a:t>
            </a:r>
            <a:r>
              <a:rPr lang="en-IN" sz="2000" dirty="0" err="1" smtClean="0"/>
              <a:t>Tamilnadu</a:t>
            </a:r>
            <a:r>
              <a:rPr lang="en-IN" sz="2000" dirty="0" smtClean="0"/>
              <a:t>.</a:t>
            </a:r>
            <a:endParaRPr lang="en-IN" sz="2100" dirty="0" smtClean="0"/>
          </a:p>
          <a:p>
            <a:r>
              <a:rPr lang="en-US" b="1" dirty="0" smtClean="0"/>
              <a:t>Eligible to :</a:t>
            </a:r>
            <a:r>
              <a:rPr lang="en-IN" sz="1800" dirty="0" smtClean="0"/>
              <a:t> New Entrepreneurs</a:t>
            </a:r>
          </a:p>
          <a:p>
            <a:r>
              <a:rPr lang="en-US" sz="2400" b="1" dirty="0" smtClean="0"/>
              <a:t>Eligible Projects : </a:t>
            </a:r>
            <a:r>
              <a:rPr lang="en-IN" sz="1800" dirty="0" smtClean="0"/>
              <a:t>- Suitable projects in new manufacturing and service sectors of MSME</a:t>
            </a:r>
          </a:p>
          <a:p>
            <a:r>
              <a:rPr lang="en-US" b="1" dirty="0" smtClean="0"/>
              <a:t>Subsidy component : </a:t>
            </a:r>
            <a:r>
              <a:rPr lang="en-IN" sz="1800" dirty="0" smtClean="0"/>
              <a:t>-- The minimum Project Cost will be above Rs.5.00 </a:t>
            </a:r>
            <a:r>
              <a:rPr lang="en-IN" sz="1800" dirty="0" err="1" smtClean="0"/>
              <a:t>Lakhs</a:t>
            </a:r>
            <a:r>
              <a:rPr lang="en-IN" sz="1800" dirty="0" smtClean="0"/>
              <a:t> and the maximum Project Cost will be Rs.1.00 </a:t>
            </a:r>
            <a:r>
              <a:rPr lang="en-IN" sz="1800" dirty="0" err="1" smtClean="0"/>
              <a:t>Crore</a:t>
            </a:r>
            <a:r>
              <a:rPr lang="en-IN" sz="1800" dirty="0" smtClean="0"/>
              <a:t>. For projects costing more than Rs.1.00 </a:t>
            </a:r>
            <a:r>
              <a:rPr lang="en-IN" sz="1800" dirty="0" err="1" smtClean="0"/>
              <a:t>crore</a:t>
            </a:r>
            <a:r>
              <a:rPr lang="en-IN" sz="1800" dirty="0" smtClean="0"/>
              <a:t>, subsidy component will be restricted to Rs.25 </a:t>
            </a:r>
            <a:r>
              <a:rPr lang="en-IN" sz="1800" dirty="0" err="1" smtClean="0"/>
              <a:t>lakhs</a:t>
            </a:r>
            <a:r>
              <a:rPr lang="en-IN" sz="1800" dirty="0" smtClean="0"/>
              <a:t>. </a:t>
            </a:r>
            <a:endParaRPr lang="en-IN"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0042"/>
            <a:ext cx="7772400" cy="917596"/>
          </a:xfrm>
        </p:spPr>
        <p:txBody>
          <a:bodyPr>
            <a:normAutofit/>
          </a:bodyPr>
          <a:lstStyle/>
          <a:p>
            <a:pPr fontAlgn="base"/>
            <a:r>
              <a:rPr lang="en-IN" sz="2400" b="1" dirty="0" smtClean="0"/>
              <a:t>Unemployed Youth Employment Generation Programme (UYEGP)</a:t>
            </a:r>
            <a:endParaRPr lang="en-IN" sz="2400" b="1" cap="all" dirty="0"/>
          </a:p>
        </p:txBody>
      </p:sp>
      <p:sp>
        <p:nvSpPr>
          <p:cNvPr id="3" name="Content Placeholder 2"/>
          <p:cNvSpPr>
            <a:spLocks noGrp="1"/>
          </p:cNvSpPr>
          <p:nvPr>
            <p:ph sz="quarter" idx="1"/>
          </p:nvPr>
        </p:nvSpPr>
        <p:spPr/>
        <p:txBody>
          <a:bodyPr>
            <a:normAutofit/>
          </a:bodyPr>
          <a:lstStyle/>
          <a:p>
            <a:r>
              <a:rPr lang="en-US" b="1" dirty="0" smtClean="0"/>
              <a:t>About the Scheme : </a:t>
            </a:r>
            <a:r>
              <a:rPr lang="en-IN" sz="2000" dirty="0" smtClean="0"/>
              <a:t>The Micro, Small and Medium Enterprises Department, Government of Tamil Nadu introduced the scheme "Unemployed Youth Employment Generation Programme (UYEGP)" which aims to mitigate the unemployment problems of socially and economically weaker section of the society, particularly among the educated and unemployed to become self employed by setting up Manufacturing / Service / Business enterprises by availing loan up to the maximum of Rs.10 </a:t>
            </a:r>
            <a:r>
              <a:rPr lang="en-IN" sz="2000" dirty="0" err="1" smtClean="0"/>
              <a:t>Lakhs</a:t>
            </a:r>
            <a:r>
              <a:rPr lang="en-IN" sz="2000" dirty="0" smtClean="0"/>
              <a:t>, Rs. 3 </a:t>
            </a:r>
            <a:r>
              <a:rPr lang="en-IN" sz="2000" dirty="0" err="1" smtClean="0"/>
              <a:t>Lakhs</a:t>
            </a:r>
            <a:r>
              <a:rPr lang="en-IN" sz="2000" dirty="0" smtClean="0"/>
              <a:t> and Rs. 1 </a:t>
            </a:r>
            <a:r>
              <a:rPr lang="en-IN" sz="2000" dirty="0" err="1" smtClean="0"/>
              <a:t>Lakh</a:t>
            </a:r>
            <a:r>
              <a:rPr lang="en-IN" sz="2000" dirty="0" smtClean="0"/>
              <a:t> respectively</a:t>
            </a:r>
            <a:endParaRPr lang="en-IN" sz="2100" dirty="0" smtClean="0"/>
          </a:p>
          <a:p>
            <a:r>
              <a:rPr lang="en-US" b="1" dirty="0" smtClean="0"/>
              <a:t>Eligible to :</a:t>
            </a:r>
            <a:r>
              <a:rPr lang="en-IN" sz="1800" dirty="0" smtClean="0"/>
              <a:t> Unemployed Youth</a:t>
            </a:r>
          </a:p>
          <a:p>
            <a:r>
              <a:rPr lang="en-US" sz="2400" b="1" dirty="0" smtClean="0"/>
              <a:t>Eligible Projects : </a:t>
            </a:r>
            <a:r>
              <a:rPr lang="en-IN" sz="1800" dirty="0" smtClean="0"/>
              <a:t>- MSME</a:t>
            </a:r>
          </a:p>
          <a:p>
            <a:r>
              <a:rPr lang="en-US" b="1" dirty="0" smtClean="0"/>
              <a:t>Subsidy component : </a:t>
            </a:r>
            <a:r>
              <a:rPr lang="en-IN" sz="1800" dirty="0" smtClean="0"/>
              <a:t>-- with subsidy assistance from the State Government up to 25% of the project cost (Maximum to a limit of Rs.1.25 </a:t>
            </a:r>
            <a:r>
              <a:rPr lang="en-IN" sz="1800" dirty="0" err="1" smtClean="0"/>
              <a:t>Lakhs</a:t>
            </a:r>
            <a:r>
              <a:rPr lang="en-IN" sz="1800" dirty="0" smtClean="0"/>
              <a:t>)</a:t>
            </a:r>
            <a:endParaRPr lang="en-IN"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0042"/>
            <a:ext cx="7772400" cy="917596"/>
          </a:xfrm>
        </p:spPr>
        <p:txBody>
          <a:bodyPr>
            <a:normAutofit/>
          </a:bodyPr>
          <a:lstStyle/>
          <a:p>
            <a:pPr fontAlgn="base"/>
            <a:r>
              <a:rPr lang="en-IN" sz="2400" dirty="0" smtClean="0"/>
              <a:t>SIDBI MAKE IN INDIA SOFT LOAN FUND FOR MICRO SMALL AND MEDIUM ENTERPRISES (SMILE)</a:t>
            </a:r>
            <a:endParaRPr lang="en-IN" sz="2400" dirty="0"/>
          </a:p>
        </p:txBody>
      </p:sp>
      <p:sp>
        <p:nvSpPr>
          <p:cNvPr id="3" name="Content Placeholder 2"/>
          <p:cNvSpPr>
            <a:spLocks noGrp="1"/>
          </p:cNvSpPr>
          <p:nvPr>
            <p:ph sz="quarter" idx="1"/>
          </p:nvPr>
        </p:nvSpPr>
        <p:spPr/>
        <p:txBody>
          <a:bodyPr>
            <a:normAutofit/>
          </a:bodyPr>
          <a:lstStyle/>
          <a:p>
            <a:pPr fontAlgn="base"/>
            <a:r>
              <a:rPr lang="en-US" b="1" dirty="0" smtClean="0"/>
              <a:t>About the Scheme : </a:t>
            </a:r>
            <a:r>
              <a:rPr lang="en-IN" sz="2000" dirty="0" smtClean="0">
                <a:hlinkClick r:id="rId2"/>
              </a:rPr>
              <a:t>SIDBI </a:t>
            </a:r>
            <a:r>
              <a:rPr lang="en-IN" sz="2000" dirty="0" smtClean="0"/>
              <a:t>Make in India Loan for Enterprises (SMILE) was also launched by Mr. </a:t>
            </a:r>
            <a:r>
              <a:rPr lang="en-IN" sz="2000" dirty="0" err="1" smtClean="0"/>
              <a:t>Jaitley</a:t>
            </a:r>
            <a:r>
              <a:rPr lang="en-IN" sz="2000" dirty="0" smtClean="0"/>
              <a:t>. The focus will be on identified 25 sectors under ‘Make in India’ programme’ with emphasis on financing smaller enterprises within the MSME sector. The objective of the Scheme is to provide soft loan, in the nature of quasi-equity and term loan on relatively soft terms to MSMEs to meet the required debt-equity ratio for establishment of an MSME as also for pursuing opportunities for growth for existing MSMEs.</a:t>
            </a:r>
          </a:p>
          <a:p>
            <a:r>
              <a:rPr lang="en-US" b="1" dirty="0" smtClean="0"/>
              <a:t>Eligible to :</a:t>
            </a:r>
            <a:r>
              <a:rPr lang="en-IN" sz="1800" dirty="0" smtClean="0"/>
              <a:t> Unemployed Youth</a:t>
            </a:r>
          </a:p>
          <a:p>
            <a:r>
              <a:rPr lang="en-US" sz="2400" b="1" dirty="0" smtClean="0"/>
              <a:t>Eligible Projects : </a:t>
            </a:r>
            <a:r>
              <a:rPr lang="en-IN" sz="1800" dirty="0" smtClean="0"/>
              <a:t>- MSME existing &amp; new</a:t>
            </a:r>
          </a:p>
          <a:p>
            <a:r>
              <a:rPr lang="en-US" b="1" dirty="0" smtClean="0"/>
              <a:t>Subsidy component : </a:t>
            </a:r>
            <a:r>
              <a:rPr lang="en-IN" sz="1800" dirty="0" smtClean="0"/>
              <a:t>-- Minimum Loan Size - ₹ 10 </a:t>
            </a:r>
            <a:r>
              <a:rPr lang="en-IN" sz="1800" dirty="0" err="1" smtClean="0"/>
              <a:t>lakh</a:t>
            </a:r>
            <a:r>
              <a:rPr lang="en-IN" sz="1800" dirty="0" smtClean="0"/>
              <a:t> for Equipment Finance &amp; Others : ₹ 25 </a:t>
            </a:r>
            <a:r>
              <a:rPr lang="en-IN" sz="1800" dirty="0" err="1" smtClean="0"/>
              <a:t>lakh</a:t>
            </a:r>
            <a:r>
              <a:rPr lang="en-IN" sz="1800" dirty="0" smtClean="0"/>
              <a:t>.</a:t>
            </a:r>
            <a:endParaRPr lang="en-IN"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0042"/>
            <a:ext cx="7772400" cy="917596"/>
          </a:xfrm>
        </p:spPr>
        <p:txBody>
          <a:bodyPr>
            <a:normAutofit fontScale="90000"/>
          </a:bodyPr>
          <a:lstStyle/>
          <a:p>
            <a:pPr fontAlgn="base"/>
            <a:r>
              <a:rPr lang="en-IN" sz="2400" b="1" cap="all" dirty="0" smtClean="0"/>
              <a:t>Virasat - A Credit Scheme for </a:t>
            </a:r>
            <a:r>
              <a:rPr lang="en-IN" sz="2400" b="1" cap="all" dirty="0" err="1" smtClean="0"/>
              <a:t>Craftpersons</a:t>
            </a:r>
            <a:r>
              <a:rPr lang="en-IN" sz="2400" b="1" cap="all" dirty="0" smtClean="0"/>
              <a:t/>
            </a:r>
            <a:br>
              <a:rPr lang="en-IN" sz="2400" b="1" cap="all" dirty="0" smtClean="0"/>
            </a:br>
            <a:r>
              <a:rPr lang="en-IN" sz="2400" b="1" cap="all" dirty="0" smtClean="0"/>
              <a:t>The National Minorities Development &amp; Finance Corporation (NMDFC)</a:t>
            </a:r>
            <a:endParaRPr lang="en-IN" sz="2400" b="1" cap="all" dirty="0"/>
          </a:p>
        </p:txBody>
      </p:sp>
      <p:sp>
        <p:nvSpPr>
          <p:cNvPr id="3" name="Content Placeholder 2"/>
          <p:cNvSpPr>
            <a:spLocks noGrp="1"/>
          </p:cNvSpPr>
          <p:nvPr>
            <p:ph sz="quarter" idx="1"/>
          </p:nvPr>
        </p:nvSpPr>
        <p:spPr/>
        <p:txBody>
          <a:bodyPr>
            <a:normAutofit/>
          </a:bodyPr>
          <a:lstStyle/>
          <a:p>
            <a:pPr fontAlgn="base"/>
            <a:r>
              <a:rPr lang="en-US" b="1" dirty="0" smtClean="0"/>
              <a:t>About the Scheme : </a:t>
            </a:r>
            <a:r>
              <a:rPr lang="en-IN" sz="2000" dirty="0" smtClean="0"/>
              <a:t>The purpose of this scheme is to help </a:t>
            </a:r>
            <a:r>
              <a:rPr lang="en-IN" sz="2000" dirty="0" err="1" smtClean="0"/>
              <a:t>Artisians</a:t>
            </a:r>
            <a:r>
              <a:rPr lang="en-IN" sz="2000" dirty="0" smtClean="0"/>
              <a:t> and </a:t>
            </a:r>
            <a:r>
              <a:rPr lang="en-IN" sz="2000" dirty="0" err="1" smtClean="0"/>
              <a:t>Craftpersons</a:t>
            </a:r>
            <a:r>
              <a:rPr lang="en-IN" sz="2000" dirty="0" smtClean="0"/>
              <a:t> in meeting their working capital (making products as per the demand in the market) and fixed  capital requirement (machineries, equipments and tools).</a:t>
            </a:r>
          </a:p>
          <a:p>
            <a:r>
              <a:rPr lang="en-US" b="1" dirty="0" smtClean="0"/>
              <a:t>Eligible to :</a:t>
            </a:r>
            <a:r>
              <a:rPr lang="en-IN" sz="1800" dirty="0" smtClean="0"/>
              <a:t> Minorities especially women</a:t>
            </a:r>
          </a:p>
          <a:p>
            <a:r>
              <a:rPr lang="en-US" sz="2400" b="1" dirty="0" smtClean="0"/>
              <a:t>Eligible Projects : </a:t>
            </a:r>
            <a:r>
              <a:rPr lang="en-IN" sz="1800" dirty="0" smtClean="0"/>
              <a:t>- MSME existing &amp; new</a:t>
            </a:r>
          </a:p>
          <a:p>
            <a:r>
              <a:rPr lang="en-US" b="1" dirty="0" smtClean="0"/>
              <a:t>Subsidy component : </a:t>
            </a:r>
            <a:r>
              <a:rPr lang="en-IN" sz="1800" dirty="0" smtClean="0"/>
              <a:t>-- Maximum Loan limit of </a:t>
            </a:r>
            <a:r>
              <a:rPr lang="en-IN" sz="1800" dirty="0" err="1" smtClean="0"/>
              <a:t>upto</a:t>
            </a:r>
            <a:r>
              <a:rPr lang="en-IN" sz="1800" dirty="0" smtClean="0"/>
              <a:t> Rs. 10 </a:t>
            </a:r>
            <a:r>
              <a:rPr lang="en-IN" sz="1800" dirty="0" err="1" smtClean="0"/>
              <a:t>lac</a:t>
            </a:r>
            <a:r>
              <a:rPr lang="en-IN" sz="1800" dirty="0" smtClean="0"/>
              <a:t> can be availed under the scheme. With low loan rebate and interest rate 1%.</a:t>
            </a:r>
            <a:endParaRPr lang="en-IN"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smtClean="0"/>
              <a:t>Other Salient Schemes</a:t>
            </a:r>
            <a:endParaRPr lang="en-IN" cap="all" dirty="0"/>
          </a:p>
        </p:txBody>
      </p:sp>
      <p:sp>
        <p:nvSpPr>
          <p:cNvPr id="3" name="Content Placeholder 2"/>
          <p:cNvSpPr>
            <a:spLocks noGrp="1"/>
          </p:cNvSpPr>
          <p:nvPr>
            <p:ph sz="quarter" idx="1"/>
          </p:nvPr>
        </p:nvSpPr>
        <p:spPr/>
        <p:txBody>
          <a:bodyPr>
            <a:normAutofit fontScale="92500" lnSpcReduction="20000"/>
          </a:bodyPr>
          <a:lstStyle/>
          <a:p>
            <a:r>
              <a:rPr lang="en-US" dirty="0" smtClean="0"/>
              <a:t>Green House Cultivation  &amp; Nursery Raising –NHB &amp; SHB</a:t>
            </a:r>
          </a:p>
          <a:p>
            <a:r>
              <a:rPr lang="en-US" dirty="0" smtClean="0"/>
              <a:t>Cold Storage Units – NHB &amp; SHB</a:t>
            </a:r>
          </a:p>
          <a:p>
            <a:r>
              <a:rPr lang="en-US" dirty="0" smtClean="0"/>
              <a:t>Transportation/Vending Carts &amp; Vehicles – NHB &amp; SHB</a:t>
            </a:r>
          </a:p>
          <a:p>
            <a:r>
              <a:rPr lang="en-US" dirty="0" smtClean="0"/>
              <a:t>Silk Worm Rearing, Reeling Units – </a:t>
            </a:r>
            <a:r>
              <a:rPr lang="en-US" dirty="0" err="1" smtClean="0"/>
              <a:t>Tamilnadu</a:t>
            </a:r>
            <a:r>
              <a:rPr lang="en-US" dirty="0" smtClean="0"/>
              <a:t> Sericulture Department</a:t>
            </a:r>
          </a:p>
          <a:p>
            <a:r>
              <a:rPr lang="en-US" dirty="0" smtClean="0"/>
              <a:t>Solar Dryer Unit – Dept .of Agricultural Engineering</a:t>
            </a:r>
          </a:p>
          <a:p>
            <a:r>
              <a:rPr lang="en-US" dirty="0" err="1" smtClean="0"/>
              <a:t>Agri</a:t>
            </a:r>
            <a:r>
              <a:rPr lang="en-US" dirty="0" smtClean="0"/>
              <a:t>- products processing Machineries – </a:t>
            </a:r>
            <a:r>
              <a:rPr lang="en-US" dirty="0" err="1" smtClean="0"/>
              <a:t>Dept.Of</a:t>
            </a:r>
            <a:r>
              <a:rPr lang="en-US" dirty="0" smtClean="0"/>
              <a:t> Agricultural Engineering.</a:t>
            </a:r>
          </a:p>
          <a:p>
            <a:r>
              <a:rPr lang="en-US" dirty="0" smtClean="0"/>
              <a:t>Pearl Culture- </a:t>
            </a:r>
            <a:r>
              <a:rPr lang="en-US" dirty="0" err="1" smtClean="0"/>
              <a:t>Upto</a:t>
            </a:r>
            <a:r>
              <a:rPr lang="en-US" dirty="0" smtClean="0"/>
              <a:t> 25 </a:t>
            </a:r>
            <a:r>
              <a:rPr lang="en-US" dirty="0" err="1" smtClean="0"/>
              <a:t>lakhs</a:t>
            </a:r>
            <a:r>
              <a:rPr lang="en-US" dirty="0" smtClean="0"/>
              <a:t> subsidy with NFDB</a:t>
            </a:r>
          </a:p>
          <a:p>
            <a:r>
              <a:rPr lang="en-US" dirty="0" smtClean="0"/>
              <a:t>Retail outlets/ </a:t>
            </a:r>
            <a:r>
              <a:rPr lang="en-US" dirty="0" err="1" smtClean="0"/>
              <a:t>Refridgerated</a:t>
            </a:r>
            <a:r>
              <a:rPr lang="en-US" dirty="0" smtClean="0"/>
              <a:t> Mobile vans – NFDB</a:t>
            </a:r>
          </a:p>
          <a:p>
            <a:r>
              <a:rPr lang="en-US" dirty="0" smtClean="0"/>
              <a:t>Fish Feeds Units – NFDB</a:t>
            </a:r>
          </a:p>
          <a:p>
            <a:r>
              <a:rPr lang="en-US" dirty="0" smtClean="0"/>
              <a:t>Aqua One Centre – 20 </a:t>
            </a:r>
            <a:r>
              <a:rPr lang="en-US" dirty="0" err="1" smtClean="0"/>
              <a:t>Lakhs</a:t>
            </a:r>
            <a:r>
              <a:rPr lang="en-US" dirty="0" smtClean="0"/>
              <a:t>- NFDB</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ELIGIBITILY</a:t>
            </a:r>
            <a:endParaRPr lang="en-IN" dirty="0"/>
          </a:p>
        </p:txBody>
      </p:sp>
      <p:sp>
        <p:nvSpPr>
          <p:cNvPr id="3" name="Content Placeholder 2"/>
          <p:cNvSpPr>
            <a:spLocks noGrp="1"/>
          </p:cNvSpPr>
          <p:nvPr>
            <p:ph sz="quarter" idx="1"/>
          </p:nvPr>
        </p:nvSpPr>
        <p:spPr/>
        <p:txBody>
          <a:bodyPr>
            <a:normAutofit lnSpcReduction="10000"/>
          </a:bodyPr>
          <a:lstStyle/>
          <a:p>
            <a:r>
              <a:rPr lang="en-US" dirty="0" smtClean="0"/>
              <a:t>Any Individual of Age Above 18 years</a:t>
            </a:r>
          </a:p>
          <a:p>
            <a:r>
              <a:rPr lang="en-US" dirty="0" smtClean="0"/>
              <a:t>Individual of minimum VIII Grade Pass</a:t>
            </a:r>
          </a:p>
          <a:p>
            <a:r>
              <a:rPr lang="en-IN" dirty="0" smtClean="0"/>
              <a:t>Special (including SC/ ST/ OBC/ Minorities/ Women, Physically handicapped, Ex-Servicemen)</a:t>
            </a:r>
            <a:endParaRPr lang="en-US" dirty="0" smtClean="0"/>
          </a:p>
          <a:p>
            <a:r>
              <a:rPr lang="en-IN" dirty="0" smtClean="0"/>
              <a:t> Registered MSME/SSI</a:t>
            </a:r>
          </a:p>
          <a:p>
            <a:r>
              <a:rPr lang="en-US" dirty="0" smtClean="0"/>
              <a:t>Registered Sole Proprietorship, Partnership firms and Private Limited companies</a:t>
            </a:r>
          </a:p>
          <a:p>
            <a:r>
              <a:rPr lang="en-US" dirty="0" smtClean="0"/>
              <a:t>SHGs</a:t>
            </a:r>
          </a:p>
          <a:p>
            <a:r>
              <a:rPr lang="en-US" dirty="0" smtClean="0"/>
              <a:t>Producer Companies</a:t>
            </a:r>
            <a:endParaRPr lang="en-IN" dirty="0" smtClean="0"/>
          </a:p>
          <a:p>
            <a:r>
              <a:rPr lang="en-IN" dirty="0" smtClean="0"/>
              <a:t>Institutions registered under Societies Registration Act,1860; Production Co-operative Societies, and Charitable Trusts </a:t>
            </a:r>
          </a:p>
          <a:p>
            <a:endParaRPr lang="en-US" dirty="0" smtClean="0"/>
          </a:p>
          <a:p>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smtClean="0"/>
              <a:t>Government Departments, Organizations &amp; Ministries</a:t>
            </a:r>
            <a:endParaRPr lang="en-IN" b="1" cap="all" dirty="0"/>
          </a:p>
        </p:txBody>
      </p:sp>
      <p:sp>
        <p:nvSpPr>
          <p:cNvPr id="3" name="Content Placeholder 2"/>
          <p:cNvSpPr>
            <a:spLocks noGrp="1"/>
          </p:cNvSpPr>
          <p:nvPr>
            <p:ph sz="quarter" idx="1"/>
          </p:nvPr>
        </p:nvSpPr>
        <p:spPr/>
        <p:txBody>
          <a:bodyPr/>
          <a:lstStyle/>
          <a:p>
            <a:r>
              <a:rPr lang="en-IN" dirty="0" smtClean="0"/>
              <a:t>National Bank for Agriculture and Rural Development ( NABARD)</a:t>
            </a:r>
          </a:p>
          <a:p>
            <a:r>
              <a:rPr lang="en-IN" dirty="0" smtClean="0"/>
              <a:t>Small industrial Development Bank of India ( SIDBI)</a:t>
            </a:r>
          </a:p>
          <a:p>
            <a:r>
              <a:rPr lang="en-IN" dirty="0" smtClean="0"/>
              <a:t>The </a:t>
            </a:r>
            <a:r>
              <a:rPr lang="en-IN" dirty="0" err="1" smtClean="0"/>
              <a:t>Khadi</a:t>
            </a:r>
            <a:r>
              <a:rPr lang="en-IN" dirty="0" smtClean="0"/>
              <a:t> and Village Industries Commission ( KVIC)</a:t>
            </a:r>
          </a:p>
          <a:p>
            <a:r>
              <a:rPr lang="en-IN" dirty="0" smtClean="0"/>
              <a:t>The National Minorities Development &amp; Finance Corporation (</a:t>
            </a:r>
            <a:r>
              <a:rPr lang="en-IN" b="1" dirty="0" smtClean="0"/>
              <a:t>NMDFC</a:t>
            </a:r>
            <a:r>
              <a:rPr lang="en-IN" dirty="0" smtClean="0"/>
              <a:t>)</a:t>
            </a:r>
          </a:p>
          <a:p>
            <a:r>
              <a:rPr lang="en-IN" dirty="0" smtClean="0"/>
              <a:t>Agricultural and Processed Food Products Export Development ( APEDA)</a:t>
            </a:r>
          </a:p>
          <a:p>
            <a:r>
              <a:rPr lang="en-US" dirty="0" smtClean="0"/>
              <a:t>National Horticultural Board</a:t>
            </a:r>
          </a:p>
          <a:p>
            <a:r>
              <a:rPr lang="en-US" dirty="0" smtClean="0"/>
              <a:t>Department of Agricultural Mechanization, </a:t>
            </a:r>
            <a:r>
              <a:rPr lang="en-US" dirty="0" err="1" smtClean="0"/>
              <a:t>Tamilnadu</a:t>
            </a:r>
            <a:endParaRPr lang="en-US" dirty="0" smtClean="0"/>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Government Departments, Organizations &amp; Ministries</a:t>
            </a:r>
            <a:endParaRPr lang="en-IN" dirty="0"/>
          </a:p>
        </p:txBody>
      </p:sp>
      <p:sp>
        <p:nvSpPr>
          <p:cNvPr id="3" name="Content Placeholder 2"/>
          <p:cNvSpPr>
            <a:spLocks noGrp="1"/>
          </p:cNvSpPr>
          <p:nvPr>
            <p:ph sz="quarter" idx="1"/>
          </p:nvPr>
        </p:nvSpPr>
        <p:spPr/>
        <p:txBody>
          <a:bodyPr>
            <a:normAutofit fontScale="85000" lnSpcReduction="20000"/>
          </a:bodyPr>
          <a:lstStyle/>
          <a:p>
            <a:r>
              <a:rPr lang="en-US" dirty="0" smtClean="0"/>
              <a:t>National Fisheries Development Board</a:t>
            </a:r>
          </a:p>
          <a:p>
            <a:r>
              <a:rPr lang="en-IN" dirty="0" smtClean="0"/>
              <a:t>The Ministry of Food Processing Industries</a:t>
            </a:r>
          </a:p>
          <a:p>
            <a:r>
              <a:rPr lang="en-IN" dirty="0" smtClean="0"/>
              <a:t>Department of Sericulture, </a:t>
            </a:r>
            <a:r>
              <a:rPr lang="en-IN" dirty="0" err="1" smtClean="0"/>
              <a:t>Tamilnadu</a:t>
            </a:r>
            <a:endParaRPr lang="en-IN" dirty="0" smtClean="0"/>
          </a:p>
          <a:p>
            <a:r>
              <a:rPr lang="en-US" dirty="0" smtClean="0"/>
              <a:t>Central Silk Board</a:t>
            </a:r>
          </a:p>
          <a:p>
            <a:r>
              <a:rPr lang="en-US" dirty="0" smtClean="0"/>
              <a:t>Coconut Development Board</a:t>
            </a:r>
          </a:p>
          <a:p>
            <a:r>
              <a:rPr lang="en-US" dirty="0" smtClean="0"/>
              <a:t>Ministry of Tourism</a:t>
            </a:r>
          </a:p>
          <a:p>
            <a:r>
              <a:rPr lang="en-US" dirty="0" smtClean="0"/>
              <a:t>AYUSH</a:t>
            </a:r>
          </a:p>
          <a:p>
            <a:r>
              <a:rPr lang="en-US" dirty="0" smtClean="0"/>
              <a:t>Ministry of Textiles</a:t>
            </a:r>
          </a:p>
          <a:p>
            <a:r>
              <a:rPr lang="en-US" dirty="0" smtClean="0"/>
              <a:t>NULM/NRLM</a:t>
            </a:r>
          </a:p>
          <a:p>
            <a:r>
              <a:rPr lang="en-US" dirty="0" smtClean="0"/>
              <a:t>TRIFED</a:t>
            </a:r>
          </a:p>
          <a:p>
            <a:r>
              <a:rPr lang="en-US" smtClean="0"/>
              <a:t>NATIONAL SEEDS CORPORATION</a:t>
            </a:r>
            <a:endParaRPr lang="en-US" dirty="0" smtClean="0"/>
          </a:p>
          <a:p>
            <a:r>
              <a:rPr lang="en-IN" dirty="0" smtClean="0"/>
              <a:t>Tamil Nadu </a:t>
            </a:r>
            <a:r>
              <a:rPr lang="en-IN" dirty="0" err="1" smtClean="0"/>
              <a:t>Adi</a:t>
            </a:r>
            <a:r>
              <a:rPr lang="en-IN" dirty="0" smtClean="0"/>
              <a:t> </a:t>
            </a:r>
            <a:r>
              <a:rPr lang="en-IN" dirty="0" err="1" smtClean="0"/>
              <a:t>Dravidar</a:t>
            </a:r>
            <a:r>
              <a:rPr lang="en-IN" dirty="0" smtClean="0"/>
              <a:t> Housing and Development Corporation Limited (</a:t>
            </a:r>
            <a:r>
              <a:rPr lang="en-IN" b="1" dirty="0" smtClean="0"/>
              <a:t>TAHDCO</a:t>
            </a:r>
            <a:r>
              <a:rPr lang="en-IN" dirty="0" smtClean="0"/>
              <a:t>)</a:t>
            </a:r>
            <a:endParaRPr lang="en-US" dirty="0" smtClean="0"/>
          </a:p>
          <a:p>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0042"/>
            <a:ext cx="7772400" cy="917596"/>
          </a:xfrm>
        </p:spPr>
        <p:txBody>
          <a:bodyPr>
            <a:normAutofit/>
          </a:bodyPr>
          <a:lstStyle/>
          <a:p>
            <a:pPr fontAlgn="base"/>
            <a:endParaRPr lang="en-IN" sz="2400" b="1" dirty="0"/>
          </a:p>
        </p:txBody>
      </p:sp>
      <p:pic>
        <p:nvPicPr>
          <p:cNvPr id="4" name="Content Placeholder 3" descr="Untitled-design-4.jpg"/>
          <p:cNvPicPr>
            <a:picLocks noGrp="1" noChangeAspect="1"/>
          </p:cNvPicPr>
          <p:nvPr>
            <p:ph sz="quarter" idx="1"/>
          </p:nvPr>
        </p:nvPicPr>
        <p:blipFill>
          <a:blip r:embed="rId2"/>
          <a:stretch>
            <a:fillRect/>
          </a:stretch>
        </p:blipFill>
        <p:spPr>
          <a:xfrm>
            <a:off x="1371600" y="1447800"/>
            <a:ext cx="6858000" cy="4572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Prime Minister Employment Generation Programme (PMEGP)</a:t>
            </a:r>
            <a:endParaRPr lang="en-IN" b="1" dirty="0"/>
          </a:p>
        </p:txBody>
      </p:sp>
      <p:sp>
        <p:nvSpPr>
          <p:cNvPr id="3" name="Content Placeholder 2"/>
          <p:cNvSpPr>
            <a:spLocks noGrp="1"/>
          </p:cNvSpPr>
          <p:nvPr>
            <p:ph sz="quarter" idx="1"/>
          </p:nvPr>
        </p:nvSpPr>
        <p:spPr/>
        <p:txBody>
          <a:bodyPr>
            <a:normAutofit/>
          </a:bodyPr>
          <a:lstStyle/>
          <a:p>
            <a:r>
              <a:rPr lang="en-US" b="1" dirty="0" smtClean="0"/>
              <a:t>About the Scheme : </a:t>
            </a:r>
            <a:r>
              <a:rPr lang="en-IN" sz="1600" dirty="0" smtClean="0"/>
              <a:t>The Scheme is implemented by </a:t>
            </a:r>
            <a:r>
              <a:rPr lang="en-IN" sz="1600" dirty="0" err="1" smtClean="0"/>
              <a:t>Khadi</a:t>
            </a:r>
            <a:r>
              <a:rPr lang="en-IN" sz="1600" dirty="0" smtClean="0"/>
              <a:t> and Village Industries Commission (KVIC), as the nodal agency at the National level. At the State level, the Scheme is implemented through State KVIC Directorates, State </a:t>
            </a:r>
            <a:r>
              <a:rPr lang="en-IN" sz="1600" dirty="0" err="1" smtClean="0"/>
              <a:t>Khadi</a:t>
            </a:r>
            <a:r>
              <a:rPr lang="en-IN" sz="1600" dirty="0" smtClean="0"/>
              <a:t> and Village Industries Boards (KVIBs) and District Industries Centres (DICs) and banks. The Government subsidy under the Scheme is routed by KVIC through the identified Banks for eventual distribution to the beneficiaries / entrepreneurs in their Bank accounts.</a:t>
            </a:r>
          </a:p>
          <a:p>
            <a:r>
              <a:rPr lang="en-US" b="1" dirty="0" smtClean="0"/>
              <a:t>Eligible to : </a:t>
            </a:r>
            <a:r>
              <a:rPr lang="en-IN" sz="1800" dirty="0" smtClean="0"/>
              <a:t>Traditional artisans/ rural and urban unemployed youths.</a:t>
            </a:r>
          </a:p>
          <a:p>
            <a:r>
              <a:rPr lang="en-US" sz="2400" b="1" dirty="0" smtClean="0"/>
              <a:t>Eligible Projects : </a:t>
            </a:r>
            <a:r>
              <a:rPr lang="en-IN" sz="1800" dirty="0" smtClean="0"/>
              <a:t>Projects costing above Rs.10 </a:t>
            </a:r>
            <a:r>
              <a:rPr lang="en-IN" sz="1800" dirty="0" err="1" smtClean="0"/>
              <a:t>lakh</a:t>
            </a:r>
            <a:r>
              <a:rPr lang="en-IN" sz="1800" dirty="0" smtClean="0"/>
              <a:t> in the manufacturing sector and above Rs. 5 </a:t>
            </a:r>
            <a:r>
              <a:rPr lang="en-IN" sz="1800" dirty="0" err="1" smtClean="0"/>
              <a:t>lakh</a:t>
            </a:r>
            <a:r>
              <a:rPr lang="en-IN" sz="1800" dirty="0" smtClean="0"/>
              <a:t> in the business / service sector. Only new projects are considered for sanction under PMEGP. The maximum cost of the project/unit admissible under manufacturing sector is Rs.25 </a:t>
            </a:r>
            <a:r>
              <a:rPr lang="en-IN" sz="1800" dirty="0" err="1" smtClean="0"/>
              <a:t>lakh</a:t>
            </a:r>
            <a:r>
              <a:rPr lang="en-IN" sz="1800" dirty="0" smtClean="0"/>
              <a:t> and under business/service sector is Rs.10 </a:t>
            </a:r>
            <a:r>
              <a:rPr lang="en-IN" sz="1800" dirty="0" err="1" smtClean="0"/>
              <a:t>lakh</a:t>
            </a:r>
            <a:r>
              <a:rPr lang="en-IN" sz="1800" dirty="0" smtClean="0"/>
              <a:t>.</a:t>
            </a:r>
          </a:p>
          <a:p>
            <a:r>
              <a:rPr lang="en-US" b="1" dirty="0" smtClean="0"/>
              <a:t>Subsidy component : </a:t>
            </a:r>
            <a:r>
              <a:rPr lang="en-US" sz="1800" dirty="0" smtClean="0"/>
              <a:t>Urban 15% &amp; Rural 25% for General Category. For Special Categories , Urban 25% &amp; Rural 35% </a:t>
            </a:r>
            <a:endParaRPr lang="en-IN"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dirty="0" smtClean="0"/>
              <a:t>Scheme for 'Credit Linked Capital Subsidy for Technology </a:t>
            </a:r>
            <a:r>
              <a:rPr lang="en-IN" sz="2800" b="1" dirty="0" err="1" smtClean="0"/>
              <a:t>Upgradation</a:t>
            </a:r>
            <a:r>
              <a:rPr lang="en-IN" sz="2800" b="1" dirty="0" smtClean="0"/>
              <a:t> (CLCS- TU)'</a:t>
            </a:r>
            <a:endParaRPr lang="en-IN" sz="2800" b="1" dirty="0"/>
          </a:p>
        </p:txBody>
      </p:sp>
      <p:sp>
        <p:nvSpPr>
          <p:cNvPr id="3" name="Content Placeholder 2"/>
          <p:cNvSpPr>
            <a:spLocks noGrp="1"/>
          </p:cNvSpPr>
          <p:nvPr>
            <p:ph sz="quarter" idx="1"/>
          </p:nvPr>
        </p:nvSpPr>
        <p:spPr/>
        <p:txBody>
          <a:bodyPr>
            <a:normAutofit fontScale="92500" lnSpcReduction="20000"/>
          </a:bodyPr>
          <a:lstStyle/>
          <a:p>
            <a:r>
              <a:rPr lang="en-US" b="1" dirty="0" smtClean="0"/>
              <a:t>About the Scheme : </a:t>
            </a:r>
            <a:r>
              <a:rPr lang="en-IN" sz="1600" dirty="0" smtClean="0"/>
              <a:t>The Credit Linked Capital Subsidy Scheme (CLCSS) was launched on 1st October, 2000. At present, the Scheme is being implemented by 12 nodal banks/agencies including SIDBI and NABARD. the Scheme facilitates subsidy to 51 sub-sectors/products including </a:t>
            </a:r>
            <a:r>
              <a:rPr lang="en-IN" sz="1600" dirty="0" err="1" smtClean="0"/>
              <a:t>Khadi</a:t>
            </a:r>
            <a:r>
              <a:rPr lang="en-IN" sz="1600" dirty="0" smtClean="0"/>
              <a:t> and Village Industries.</a:t>
            </a:r>
          </a:p>
          <a:p>
            <a:r>
              <a:rPr lang="en-US" b="1" dirty="0" smtClean="0"/>
              <a:t>Eligible to : </a:t>
            </a:r>
            <a:r>
              <a:rPr lang="en-IN" sz="1800" dirty="0" smtClean="0"/>
              <a:t>This Scheme is linked with term loans availed by the MSEs from Banks or Financial Institutions. To claim subsidy under CLCSS, eligible MSEs are required to apply online through Primary Lending Institutions (PLIs), from where the MSEs availed term loan for up-gradation of technology. </a:t>
            </a:r>
          </a:p>
          <a:p>
            <a:r>
              <a:rPr lang="en-US" sz="2400" b="1" dirty="0" smtClean="0"/>
              <a:t>Eligible Projects : </a:t>
            </a:r>
            <a:r>
              <a:rPr lang="en-IN" sz="1800" dirty="0" smtClean="0"/>
              <a:t>MSE units including tiny, </a:t>
            </a:r>
            <a:r>
              <a:rPr lang="en-IN" sz="1800" dirty="0" err="1" smtClean="0"/>
              <a:t>khadi</a:t>
            </a:r>
            <a:r>
              <a:rPr lang="en-IN" sz="1800" dirty="0" smtClean="0"/>
              <a:t>, village and coir industrial units on institutional finance availed by them for induction of state-of-the-art or near state-of-the-art technology for up-gradation of the present technology level to a substantially higher one involving improved productivity, and/or improvement in quality of product and/or improved environmental condition including work environment. It would also include installation of improved packaging technique as well as anti-pollution measures, energy conservation machinery, in-house testing and on-line quality</a:t>
            </a:r>
          </a:p>
          <a:p>
            <a:r>
              <a:rPr lang="en-US" b="1" dirty="0" smtClean="0"/>
              <a:t>Subsidy component : </a:t>
            </a:r>
            <a:r>
              <a:rPr lang="en-IN" sz="1600" dirty="0" smtClean="0"/>
              <a:t>Facilitating technology up-gradation by providing 15 per cent upfront capital subsidy up to a maximum cap of ₹ 15.00 </a:t>
            </a:r>
            <a:r>
              <a:rPr lang="en-IN" sz="1600" dirty="0" err="1" smtClean="0"/>
              <a:t>lakhs</a:t>
            </a:r>
            <a:r>
              <a:rPr lang="en-IN" sz="1600" dirty="0" smtClean="0"/>
              <a:t> (i.e., maximum investment in approved machinery is ₹ 1.00 </a:t>
            </a:r>
            <a:r>
              <a:rPr lang="en-IN" sz="1600" dirty="0" err="1" smtClean="0"/>
              <a:t>crore</a:t>
            </a:r>
            <a:r>
              <a:rPr lang="en-IN" sz="1600" dirty="0" smtClean="0"/>
              <a:t>) to MSE units</a:t>
            </a:r>
            <a:endParaRPr lang="en-IN"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dirty="0" smtClean="0"/>
              <a:t>Credit Guarantee Fund Scheme for Micro and Small Enterprises</a:t>
            </a:r>
            <a:endParaRPr lang="en-IN" sz="2800" b="1" dirty="0"/>
          </a:p>
        </p:txBody>
      </p:sp>
      <p:sp>
        <p:nvSpPr>
          <p:cNvPr id="3" name="Content Placeholder 2"/>
          <p:cNvSpPr>
            <a:spLocks noGrp="1"/>
          </p:cNvSpPr>
          <p:nvPr>
            <p:ph sz="quarter" idx="1"/>
          </p:nvPr>
        </p:nvSpPr>
        <p:spPr/>
        <p:txBody>
          <a:bodyPr>
            <a:normAutofit/>
          </a:bodyPr>
          <a:lstStyle/>
          <a:p>
            <a:r>
              <a:rPr lang="en-US" b="1" dirty="0" smtClean="0"/>
              <a:t>About the Scheme : </a:t>
            </a:r>
            <a:r>
              <a:rPr lang="en-IN" sz="1800" dirty="0" smtClean="0"/>
              <a:t>Credit Guarantee Fund Trust for Micro and Small Enterprises (CGTMSE) to implement the credit Guarantee Scheme for Micro and Small Enterprise launched in August, 2000.  The Scheme covers collateral free credit facility (term loan and/ or working capital) extended by eligible lending institutions to new and existing micro and small enterprises up to Rs. 100 </a:t>
            </a:r>
            <a:r>
              <a:rPr lang="en-IN" sz="1800" dirty="0" err="1" smtClean="0"/>
              <a:t>lakh</a:t>
            </a:r>
            <a:r>
              <a:rPr lang="en-IN" sz="1800" dirty="0" smtClean="0"/>
              <a:t> per borrowing unit. </a:t>
            </a:r>
          </a:p>
          <a:p>
            <a:r>
              <a:rPr lang="en-US" b="1" dirty="0" smtClean="0"/>
              <a:t>Eligible to </a:t>
            </a:r>
            <a:r>
              <a:rPr lang="en-US" sz="1800" b="1" dirty="0" smtClean="0"/>
              <a:t>: </a:t>
            </a:r>
            <a:r>
              <a:rPr lang="en-IN" sz="1800" dirty="0" smtClean="0"/>
              <a:t>Both the existing and the new enterprises are eligible to be covered under the </a:t>
            </a:r>
            <a:r>
              <a:rPr lang="en-IN" sz="1800" b="1" dirty="0" smtClean="0"/>
              <a:t>scheme</a:t>
            </a:r>
            <a:r>
              <a:rPr lang="en-IN" sz="1800" dirty="0" smtClean="0"/>
              <a:t>.</a:t>
            </a:r>
          </a:p>
          <a:p>
            <a:r>
              <a:rPr lang="en-US" sz="2400" b="1" dirty="0" smtClean="0"/>
              <a:t>Eligible Projects : </a:t>
            </a:r>
            <a:r>
              <a:rPr lang="en-IN" sz="1800" dirty="0" smtClean="0"/>
              <a:t>-</a:t>
            </a:r>
          </a:p>
          <a:p>
            <a:r>
              <a:rPr lang="en-US" b="1" dirty="0" smtClean="0"/>
              <a:t>Subsidy component : </a:t>
            </a:r>
            <a:r>
              <a:rPr lang="en-US" sz="1800" b="1" dirty="0" smtClean="0"/>
              <a:t>T</a:t>
            </a:r>
            <a:r>
              <a:rPr lang="en-IN" sz="1800" dirty="0" smtClean="0"/>
              <a:t>he guarantee cover provided is up to 75% of the credit facility up to Rs.50 </a:t>
            </a:r>
            <a:r>
              <a:rPr lang="en-IN" sz="1800" dirty="0" err="1" smtClean="0"/>
              <a:t>lakh</a:t>
            </a:r>
            <a:r>
              <a:rPr lang="en-IN" sz="1800" dirty="0" smtClean="0"/>
              <a:t> (85% for loans up to Rs. 5 </a:t>
            </a:r>
            <a:r>
              <a:rPr lang="en-IN" sz="1800" dirty="0" err="1" smtClean="0"/>
              <a:t>lakh</a:t>
            </a:r>
            <a:r>
              <a:rPr lang="en-IN" sz="1800" dirty="0" smtClean="0"/>
              <a:t> provided to micro enterprises, 80% for MSEs owned/ operated by women and all loans to NER including Sikkim) with a uniform guarantee at 50% for the entire amount if the credit exposure is above Rs.50 </a:t>
            </a:r>
            <a:r>
              <a:rPr lang="en-IN" sz="1800" dirty="0" err="1" smtClean="0"/>
              <a:t>lakh</a:t>
            </a:r>
            <a:r>
              <a:rPr lang="en-IN" sz="1800" dirty="0" smtClean="0"/>
              <a:t> and up to Rs.100 </a:t>
            </a:r>
            <a:r>
              <a:rPr lang="en-IN" sz="1800" dirty="0" err="1" smtClean="0"/>
              <a:t>lakh</a:t>
            </a:r>
            <a:r>
              <a:rPr lang="en-IN" sz="1800" dirty="0" smtClean="0"/>
              <a:t>.</a:t>
            </a:r>
            <a:endParaRPr lang="en-IN"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r>
              <a:rPr lang="en-IN" sz="2800" cap="all" dirty="0" smtClean="0"/>
              <a:t>Coir Industry Technology </a:t>
            </a:r>
            <a:r>
              <a:rPr lang="en-IN" sz="2800" cap="all" dirty="0" err="1" smtClean="0"/>
              <a:t>Upgradation</a:t>
            </a:r>
            <a:r>
              <a:rPr lang="en-IN" sz="2800" cap="all" dirty="0" smtClean="0"/>
              <a:t> Scheme (CITUS)</a:t>
            </a:r>
            <a:endParaRPr lang="en-IN" sz="2800" cap="all" dirty="0"/>
          </a:p>
        </p:txBody>
      </p:sp>
      <p:sp>
        <p:nvSpPr>
          <p:cNvPr id="3" name="Content Placeholder 2"/>
          <p:cNvSpPr>
            <a:spLocks noGrp="1"/>
          </p:cNvSpPr>
          <p:nvPr>
            <p:ph sz="quarter" idx="1"/>
          </p:nvPr>
        </p:nvSpPr>
        <p:spPr/>
        <p:txBody>
          <a:bodyPr>
            <a:normAutofit/>
          </a:bodyPr>
          <a:lstStyle/>
          <a:p>
            <a:r>
              <a:rPr lang="en-US" b="1" dirty="0" smtClean="0"/>
              <a:t>About the Scheme : </a:t>
            </a:r>
            <a:r>
              <a:rPr lang="en-IN" sz="1800" dirty="0" smtClean="0"/>
              <a:t>The component may be called Coir Industry Technology </a:t>
            </a:r>
            <a:r>
              <a:rPr lang="en-IN" sz="1800" dirty="0" err="1" smtClean="0"/>
              <a:t>Upgradation</a:t>
            </a:r>
            <a:r>
              <a:rPr lang="en-IN" sz="1800" dirty="0" smtClean="0"/>
              <a:t> Scheme (CITUS)  that provide modern infrastructure facilities to the production units resulting in improvement of productivity and quality. </a:t>
            </a:r>
          </a:p>
          <a:p>
            <a:r>
              <a:rPr lang="en-US" b="1" dirty="0" smtClean="0"/>
              <a:t>Eligible to </a:t>
            </a:r>
            <a:r>
              <a:rPr lang="en-US" sz="1800" b="1" dirty="0" smtClean="0"/>
              <a:t>: </a:t>
            </a:r>
            <a:r>
              <a:rPr lang="en-IN" sz="1800" dirty="0" smtClean="0"/>
              <a:t>individuals/partnership firms, SHGs, Associations, enterprises from small scale / medium / cooperative/ private sector / public sector.</a:t>
            </a:r>
          </a:p>
          <a:p>
            <a:r>
              <a:rPr lang="en-US" sz="2400" b="1" dirty="0" smtClean="0"/>
              <a:t>Eligible Projects : </a:t>
            </a:r>
            <a:r>
              <a:rPr lang="en-IN" sz="1800" dirty="0" smtClean="0"/>
              <a:t>- Production of value added coir /coir blended items, where coir is the dominant fibre, by setting up new unit or adding to the existing capacity subject to investment only in new plant and machinery.</a:t>
            </a:r>
          </a:p>
          <a:p>
            <a:r>
              <a:rPr lang="en-US" b="1" dirty="0" smtClean="0"/>
              <a:t>Subsidy component : </a:t>
            </a:r>
            <a:r>
              <a:rPr lang="en-IN" sz="1800" dirty="0" smtClean="0"/>
              <a:t>The financial assistance shall be 25% of the cost of admissible items of Plant and Machinery procured by the Coir units. The upper ceiling of the financial assistance will be Rs.2.50 </a:t>
            </a:r>
            <a:r>
              <a:rPr lang="en-IN" sz="1800" dirty="0" err="1" smtClean="0"/>
              <a:t>crores</a:t>
            </a:r>
            <a:r>
              <a:rPr lang="en-IN" sz="1800" dirty="0" smtClean="0"/>
              <a:t> per coir unit/ project.</a:t>
            </a:r>
            <a:endParaRPr lang="en-IN"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r>
              <a:rPr lang="en-IN" sz="2800" dirty="0" smtClean="0"/>
              <a:t>Coir </a:t>
            </a:r>
            <a:r>
              <a:rPr lang="en-IN" sz="2800" dirty="0" err="1" smtClean="0"/>
              <a:t>Udyami</a:t>
            </a:r>
            <a:r>
              <a:rPr lang="en-IN" sz="2800" dirty="0" smtClean="0"/>
              <a:t> </a:t>
            </a:r>
            <a:r>
              <a:rPr lang="en-IN" sz="2800" dirty="0" err="1" smtClean="0"/>
              <a:t>Yojana</a:t>
            </a:r>
            <a:r>
              <a:rPr lang="en-IN" sz="2800" dirty="0" smtClean="0"/>
              <a:t> (CUY)</a:t>
            </a:r>
            <a:br>
              <a:rPr lang="en-IN" sz="2800" dirty="0" smtClean="0"/>
            </a:br>
            <a:endParaRPr lang="en-IN" sz="2800" cap="all" dirty="0"/>
          </a:p>
        </p:txBody>
      </p:sp>
      <p:sp>
        <p:nvSpPr>
          <p:cNvPr id="3" name="Content Placeholder 2"/>
          <p:cNvSpPr>
            <a:spLocks noGrp="1"/>
          </p:cNvSpPr>
          <p:nvPr>
            <p:ph sz="quarter" idx="1"/>
          </p:nvPr>
        </p:nvSpPr>
        <p:spPr/>
        <p:txBody>
          <a:bodyPr>
            <a:normAutofit/>
          </a:bodyPr>
          <a:lstStyle/>
          <a:p>
            <a:r>
              <a:rPr lang="en-US" b="1" dirty="0" smtClean="0"/>
              <a:t>About the Scheme : </a:t>
            </a:r>
            <a:r>
              <a:rPr lang="en-IN" sz="1800" dirty="0" smtClean="0"/>
              <a:t>This is a credit linked subsidy scheme for setting up of coir units with project cost </a:t>
            </a:r>
            <a:r>
              <a:rPr lang="en-IN" sz="1800" dirty="0" err="1" smtClean="0"/>
              <a:t>upto</a:t>
            </a:r>
            <a:r>
              <a:rPr lang="en-IN" sz="1800" dirty="0" smtClean="0"/>
              <a:t> Rs.10 </a:t>
            </a:r>
            <a:r>
              <a:rPr lang="en-IN" sz="1800" dirty="0" err="1" smtClean="0"/>
              <a:t>lakhs</a:t>
            </a:r>
            <a:r>
              <a:rPr lang="en-IN" sz="1800" dirty="0" smtClean="0"/>
              <a:t> plus one cycle of working capital, which shall not exceed 25% of the project cost. Working capital will not be considered for subsidy. </a:t>
            </a:r>
          </a:p>
          <a:p>
            <a:r>
              <a:rPr lang="en-US" b="1" dirty="0" smtClean="0"/>
              <a:t>Eligible to </a:t>
            </a:r>
            <a:r>
              <a:rPr lang="en-US" sz="1800" b="1" dirty="0" smtClean="0"/>
              <a:t>: </a:t>
            </a:r>
            <a:r>
              <a:rPr lang="en-IN" sz="1800" dirty="0" smtClean="0"/>
              <a:t>individuals/partnership firms, SHGs, Associations, enterprises from small scale / medium / cooperative/ private sector / public sector.</a:t>
            </a:r>
          </a:p>
          <a:p>
            <a:r>
              <a:rPr lang="en-US" sz="2400" b="1" dirty="0" smtClean="0"/>
              <a:t>Eligible Projects : </a:t>
            </a:r>
            <a:r>
              <a:rPr lang="en-IN" sz="1800" dirty="0" smtClean="0"/>
              <a:t>- New coir units</a:t>
            </a:r>
          </a:p>
          <a:p>
            <a:r>
              <a:rPr lang="en-US" b="1" dirty="0" smtClean="0"/>
              <a:t>Subsidy component : </a:t>
            </a:r>
            <a:r>
              <a:rPr lang="en-IN" sz="1800" dirty="0" smtClean="0"/>
              <a:t>40% of the project</a:t>
            </a:r>
            <a:endParaRPr lang="en-IN"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US" sz="2800" b="1" dirty="0" smtClean="0"/>
              <a:t/>
            </a:r>
            <a:br>
              <a:rPr lang="en-US" sz="2800" b="1" dirty="0" smtClean="0"/>
            </a:br>
            <a:r>
              <a:rPr lang="en-US" sz="2800" b="1" dirty="0" smtClean="0"/>
              <a:t/>
            </a:r>
            <a:br>
              <a:rPr lang="en-US" sz="2800" b="1" dirty="0" smtClean="0"/>
            </a:br>
            <a:r>
              <a:rPr lang="en-US" sz="3100" b="1" dirty="0" smtClean="0"/>
              <a:t>COCONUT DEVELOPMENT BOARD-</a:t>
            </a:r>
            <a:r>
              <a:rPr lang="en-IN" sz="3100" b="1" dirty="0" smtClean="0"/>
              <a:t> Financial assistance under Technology Mission</a:t>
            </a:r>
            <a:r>
              <a:rPr lang="en-IN" sz="2800" b="1" dirty="0" smtClean="0"/>
              <a:t/>
            </a:r>
            <a:br>
              <a:rPr lang="en-IN" sz="2800" b="1" dirty="0" smtClean="0"/>
            </a:br>
            <a:endParaRPr lang="en-IN" sz="2800" b="1" dirty="0"/>
          </a:p>
        </p:txBody>
      </p:sp>
      <p:sp>
        <p:nvSpPr>
          <p:cNvPr id="3" name="Content Placeholder 2"/>
          <p:cNvSpPr>
            <a:spLocks noGrp="1"/>
          </p:cNvSpPr>
          <p:nvPr>
            <p:ph sz="quarter" idx="1"/>
          </p:nvPr>
        </p:nvSpPr>
        <p:spPr/>
        <p:txBody>
          <a:bodyPr>
            <a:normAutofit fontScale="85000" lnSpcReduction="20000"/>
          </a:bodyPr>
          <a:lstStyle/>
          <a:p>
            <a:r>
              <a:rPr lang="en-US" b="1" dirty="0" smtClean="0"/>
              <a:t>About the Scheme : </a:t>
            </a:r>
            <a:r>
              <a:rPr lang="en-IN" sz="1600" dirty="0" smtClean="0"/>
              <a:t>Coconut Development Board invites applications for Financial Assistance under Technology Mission on Coconut. </a:t>
            </a:r>
            <a:endParaRPr lang="en-IN" sz="1800" dirty="0" smtClean="0"/>
          </a:p>
          <a:p>
            <a:r>
              <a:rPr lang="en-US" b="1" dirty="0" smtClean="0"/>
              <a:t>Eligible to </a:t>
            </a:r>
            <a:r>
              <a:rPr lang="en-IN" sz="1600" dirty="0" smtClean="0"/>
              <a:t>prospective entrepreneurs for setting up /modernizing / expanding coconut processing units and promoting value added coconut based products.</a:t>
            </a:r>
            <a:endParaRPr lang="en-IN" sz="1800" dirty="0" smtClean="0"/>
          </a:p>
          <a:p>
            <a:r>
              <a:rPr lang="en-US" sz="2400" b="1" dirty="0" smtClean="0"/>
              <a:t>Eligible Projects : </a:t>
            </a:r>
            <a:r>
              <a:rPr lang="en-IN" sz="1800" dirty="0" smtClean="0"/>
              <a:t>- The project for seeking assistance for setting up coconut processing unit should be submitted through the bank with a minimum of 40% of the project cost as term </a:t>
            </a:r>
            <a:r>
              <a:rPr lang="en-IN" sz="1800" dirty="0" err="1" smtClean="0"/>
              <a:t>loan.Packed</a:t>
            </a:r>
            <a:r>
              <a:rPr lang="en-IN" sz="1800" dirty="0" smtClean="0"/>
              <a:t>, Branded coconut oil with </a:t>
            </a:r>
            <a:r>
              <a:rPr lang="en-IN" sz="1800" dirty="0" err="1" smtClean="0"/>
              <a:t>Agmark</a:t>
            </a:r>
            <a:r>
              <a:rPr lang="en-IN" sz="1800" dirty="0" smtClean="0"/>
              <a:t> standards, Virgin Coconut Oil (VCO), dietary fibre, Desiccated coconut powder, Coconut chips, defatted coconut powder, snow ball tender coconut, coconut milk powder, coconut </a:t>
            </a:r>
            <a:r>
              <a:rPr lang="en-IN" sz="1800" dirty="0" err="1" smtClean="0"/>
              <a:t>jaggery</a:t>
            </a:r>
            <a:r>
              <a:rPr lang="en-IN" sz="1800" dirty="0" smtClean="0"/>
              <a:t>, coconut cream, activated carbon, coconut water based vinegar, shell charcoal, packed tender nut water, minimally processed tender coconut, shell powder, shell/wood based handicrafts and copra dryer are some of the items which will be considered for assistance. Financial assistance will also be available for new and innovative coconut based products, which are backed by commercially viable technologies.</a:t>
            </a:r>
          </a:p>
          <a:p>
            <a:endParaRPr lang="en-IN" sz="1800" dirty="0" smtClean="0"/>
          </a:p>
          <a:p>
            <a:r>
              <a:rPr lang="en-US" b="1" dirty="0" smtClean="0"/>
              <a:t>Subsidy component : </a:t>
            </a:r>
            <a:r>
              <a:rPr lang="en-IN" sz="1600" dirty="0" smtClean="0"/>
              <a:t>Under Technology Mission on Coconut, financial assistance @ 25% of the project cost limited to a maximum of Rs.50.00 </a:t>
            </a:r>
            <a:r>
              <a:rPr lang="en-IN" sz="1600" dirty="0" err="1" smtClean="0"/>
              <a:t>lakhs</a:t>
            </a:r>
            <a:r>
              <a:rPr lang="en-IN" sz="1600" dirty="0" smtClean="0"/>
              <a:t> is extended as credit linked back ended subsidy for setting up of coconut processing units for production of value added coconut products.</a:t>
            </a:r>
          </a:p>
          <a:p>
            <a:r>
              <a:rPr lang="en-IN" sz="1600" dirty="0" smtClean="0"/>
              <a:t>Financial assistance is provided for market promotion of coconut products through the media, participation in exhibitions / developing / hiring display facilities in super markets, adopting attractive packaging etc. @ 50% of the project cost limiting to Rs.10.00 </a:t>
            </a:r>
            <a:r>
              <a:rPr lang="en-IN" sz="1600" dirty="0" err="1" smtClean="0"/>
              <a:t>lakhs</a:t>
            </a:r>
            <a:r>
              <a:rPr lang="en-IN" sz="1600" dirty="0" smtClean="0"/>
              <a:t> for individuals and Rs.25.00 </a:t>
            </a:r>
            <a:r>
              <a:rPr lang="en-IN" sz="1600" dirty="0" err="1" smtClean="0"/>
              <a:t>lakhs</a:t>
            </a:r>
            <a:r>
              <a:rPr lang="en-IN" sz="1600" dirty="0" smtClean="0"/>
              <a:t> to co-Operative organisations.</a:t>
            </a:r>
            <a:endParaRPr lang="en-IN"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0042"/>
            <a:ext cx="7772400" cy="917596"/>
          </a:xfrm>
        </p:spPr>
        <p:txBody>
          <a:bodyPr>
            <a:normAutofit fontScale="90000"/>
          </a:bodyPr>
          <a:lstStyle/>
          <a:p>
            <a:pPr fontAlgn="base"/>
            <a:r>
              <a:rPr lang="en-IN" sz="2800" b="1" cap="all" dirty="0" smtClean="0"/>
              <a:t>Establishment of </a:t>
            </a:r>
            <a:r>
              <a:rPr lang="en-IN" sz="2800" b="1" cap="all" dirty="0" err="1" smtClean="0"/>
              <a:t>Agri</a:t>
            </a:r>
            <a:r>
              <a:rPr lang="en-IN" sz="2800" b="1" cap="all" dirty="0" smtClean="0"/>
              <a:t>-Clinics and </a:t>
            </a:r>
            <a:r>
              <a:rPr lang="en-IN" sz="2800" b="1" cap="all" dirty="0" err="1" smtClean="0"/>
              <a:t>Agri</a:t>
            </a:r>
            <a:r>
              <a:rPr lang="en-IN" sz="2800" b="1" cap="all" dirty="0" smtClean="0"/>
              <a:t>-Business Centres (ACABC)</a:t>
            </a:r>
            <a:endParaRPr lang="en-IN" sz="2800" b="1" cap="all" dirty="0"/>
          </a:p>
        </p:txBody>
      </p:sp>
      <p:sp>
        <p:nvSpPr>
          <p:cNvPr id="3" name="Content Placeholder 2"/>
          <p:cNvSpPr>
            <a:spLocks noGrp="1"/>
          </p:cNvSpPr>
          <p:nvPr>
            <p:ph sz="quarter" idx="1"/>
          </p:nvPr>
        </p:nvSpPr>
        <p:spPr/>
        <p:txBody>
          <a:bodyPr>
            <a:normAutofit/>
          </a:bodyPr>
          <a:lstStyle/>
          <a:p>
            <a:r>
              <a:rPr lang="en-US" b="1" dirty="0" smtClean="0"/>
              <a:t>About the Scheme : </a:t>
            </a:r>
            <a:r>
              <a:rPr lang="en-IN" sz="2100" dirty="0" err="1" smtClean="0"/>
              <a:t>Agri</a:t>
            </a:r>
            <a:r>
              <a:rPr lang="en-IN" sz="2100" dirty="0" smtClean="0"/>
              <a:t>-Clinics are envisaged to provide expert advice and services to farmers on various aspects to enhance productivity of crops/animals and increase the incomes of farmers. </a:t>
            </a:r>
            <a:r>
              <a:rPr lang="en-IN" sz="2100" dirty="0" err="1" smtClean="0"/>
              <a:t>Agri</a:t>
            </a:r>
            <a:r>
              <a:rPr lang="en-IN" sz="2100" dirty="0" smtClean="0"/>
              <a:t>-Business Centres are commercial units of </a:t>
            </a:r>
            <a:r>
              <a:rPr lang="en-IN" sz="2100" dirty="0" err="1" smtClean="0"/>
              <a:t>agri</a:t>
            </a:r>
            <a:r>
              <a:rPr lang="en-IN" sz="2100" dirty="0" smtClean="0"/>
              <a:t>-ventures established by trained agriculture professionals.</a:t>
            </a:r>
          </a:p>
          <a:p>
            <a:r>
              <a:rPr lang="en-US" b="1" dirty="0" smtClean="0"/>
              <a:t>Eligible to </a:t>
            </a:r>
            <a:r>
              <a:rPr lang="en-IN" sz="1800" dirty="0" smtClean="0"/>
              <a:t>Graduates/Diploma/Intermediates  in agriculture and allied subjects</a:t>
            </a:r>
          </a:p>
          <a:p>
            <a:r>
              <a:rPr lang="en-US" sz="2400" b="1" dirty="0" smtClean="0"/>
              <a:t>Eligible Projects : </a:t>
            </a:r>
            <a:r>
              <a:rPr lang="en-IN" sz="1800" dirty="0" smtClean="0"/>
              <a:t>-</a:t>
            </a:r>
            <a:r>
              <a:rPr lang="en-IN" sz="1600" dirty="0" smtClean="0"/>
              <a:t> </a:t>
            </a:r>
            <a:r>
              <a:rPr lang="en-IN" sz="1800" dirty="0" smtClean="0"/>
              <a:t>ventures may include maintenance and custom hiring of farm equipment, sale of inputs and other services in agriculture and allied areas, including post-harvest management and market linkages for income generation and entrepreneurship development. </a:t>
            </a:r>
          </a:p>
          <a:p>
            <a:r>
              <a:rPr lang="en-US" b="1" dirty="0" smtClean="0"/>
              <a:t>Subsidy component : </a:t>
            </a:r>
            <a:r>
              <a:rPr lang="en-IN" sz="1800" dirty="0" smtClean="0"/>
              <a:t>36% of project cost for all others. Loan Support </a:t>
            </a:r>
            <a:r>
              <a:rPr lang="en-IN" sz="1800" dirty="0" err="1" smtClean="0"/>
              <a:t>upto</a:t>
            </a:r>
            <a:r>
              <a:rPr lang="en-IN" sz="1800" dirty="0" smtClean="0"/>
              <a:t> 25 </a:t>
            </a:r>
            <a:r>
              <a:rPr lang="en-IN" sz="1800" dirty="0" err="1" smtClean="0"/>
              <a:t>Lakhs</a:t>
            </a:r>
            <a:r>
              <a:rPr lang="en-IN" sz="1800" dirty="0" smtClean="0"/>
              <a:t>.</a:t>
            </a:r>
            <a:endParaRPr lang="en-IN"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198</TotalTime>
  <Words>1732</Words>
  <Application>Microsoft Office PowerPoint</Application>
  <PresentationFormat>On-screen Show (4:3)</PresentationFormat>
  <Paragraphs>134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Equity</vt:lpstr>
      <vt:lpstr>KNOW THE SCHEMES.</vt:lpstr>
      <vt:lpstr>GENERAL ELIGIBITILY</vt:lpstr>
      <vt:lpstr>Prime Minister Employment Generation Programme (PMEGP)</vt:lpstr>
      <vt:lpstr>Scheme for 'Credit Linked Capital Subsidy for Technology Upgradation (CLCS- TU)'</vt:lpstr>
      <vt:lpstr>Credit Guarantee Fund Scheme for Micro and Small Enterprises</vt:lpstr>
      <vt:lpstr>Coir Industry Technology Upgradation Scheme (CITUS)</vt:lpstr>
      <vt:lpstr>Coir Udyami Yojana (CUY) </vt:lpstr>
      <vt:lpstr>  COCONUT DEVELOPMENT BOARD- Financial assistance under Technology Mission </vt:lpstr>
      <vt:lpstr>Establishment of Agri-Clinics and Agri-Business Centres (ACABC)</vt:lpstr>
      <vt:lpstr>Capital Investment Subsidy Scheme for Commercial Production Units for organic/ biological Inputs</vt:lpstr>
      <vt:lpstr>Dairy Entrepreneurship Development Scheme</vt:lpstr>
      <vt:lpstr>Pradhan Mantri MUDRA Yojana.</vt:lpstr>
      <vt:lpstr>START UP INDIA</vt:lpstr>
      <vt:lpstr>Stand-Up India for Financing SC/ST and/or Women Entrepreneurs-Small Industries Development Bank of India (SIDBI) </vt:lpstr>
      <vt:lpstr>NEW ENTREPRISE CUM ENTERPRISES DEVELOPMENT SCHEME ( NEEDS)</vt:lpstr>
      <vt:lpstr>Unemployed Youth Employment Generation Programme (UYEGP)</vt:lpstr>
      <vt:lpstr>SIDBI MAKE IN INDIA SOFT LOAN FUND FOR MICRO SMALL AND MEDIUM ENTERPRISES (SMILE)</vt:lpstr>
      <vt:lpstr>Virasat - A Credit Scheme for Craftpersons The National Minorities Development &amp; Finance Corporation (NMDFC)</vt:lpstr>
      <vt:lpstr>Other Salient Schemes</vt:lpstr>
      <vt:lpstr>Government Departments, Organizations &amp; Ministries</vt:lpstr>
      <vt:lpstr>Government Departments, Organizations &amp; Ministries</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 THE SCHEMES.</dc:title>
  <dc:creator>ISEED</dc:creator>
  <cp:lastModifiedBy>ISEED</cp:lastModifiedBy>
  <cp:revision>43</cp:revision>
  <dcterms:created xsi:type="dcterms:W3CDTF">2019-10-08T06:13:49Z</dcterms:created>
  <dcterms:modified xsi:type="dcterms:W3CDTF">2019-10-08T18:03:49Z</dcterms:modified>
</cp:coreProperties>
</file>